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78" r:id="rId4"/>
    <p:sldId id="292" r:id="rId5"/>
    <p:sldId id="316" r:id="rId6"/>
    <p:sldId id="319" r:id="rId7"/>
    <p:sldId id="320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18" r:id="rId19"/>
    <p:sldId id="311" r:id="rId20"/>
    <p:sldId id="321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30102-2D1B-4C9F-8C22-EE9BCE417D91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C2F51-0608-4814-BDDD-BA6A555976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64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39AA1-2F30-AC74-1DD0-79AB7C786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985721-DEBF-88D2-1178-B0CE13370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D52983-E1CC-3174-45B0-601F2D989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CF4C-5684-476F-A756-93657D5C2DCD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3DF4C7-B922-12B8-39CC-F543B971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3B2A54-F9B7-0500-3571-9F13C6EAD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日付プレースホルダー 3">
            <a:extLst>
              <a:ext uri="{FF2B5EF4-FFF2-40B4-BE49-F238E27FC236}">
                <a16:creationId xmlns:a16="http://schemas.microsoft.com/office/drawing/2014/main" id="{92AFF3E2-FD61-CA10-FFDF-76B3CFB13DDA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F2EC79-44F8-488E-84BA-DC6A79858650}" type="datetimeFigureOut">
              <a:rPr lang="ja-JP" altLang="en-US" smtClean="0"/>
              <a:pPr/>
              <a:t>2024/8/31</a:t>
            </a:fld>
            <a:endParaRPr lang="ja-JP" altLang="en-US"/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D99BC631-89FB-B867-A227-ED25E533502D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A8D1A8-AA93-459F-912F-F33EB3A6BE4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7308417-F531-AB0C-1676-7F36F6C9040D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39C9E7B2-B29C-94A4-0C6E-05CDF66C99E4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5" name="図 14" descr="ロゴ&#10;&#10;自動的に生成された説明">
            <a:extLst>
              <a:ext uri="{FF2B5EF4-FFF2-40B4-BE49-F238E27FC236}">
                <a16:creationId xmlns:a16="http://schemas.microsoft.com/office/drawing/2014/main" id="{3CE74AFA-5E5B-2C4A-F5B6-FC80FB9EDF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  <p:pic>
        <p:nvPicPr>
          <p:cNvPr id="16" name="図 15" descr="アイコン&#10;&#10;自動的に生成された説明">
            <a:extLst>
              <a:ext uri="{FF2B5EF4-FFF2-40B4-BE49-F238E27FC236}">
                <a16:creationId xmlns:a16="http://schemas.microsoft.com/office/drawing/2014/main" id="{3BAE698C-F3B3-B339-812A-21BE3E43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156931-1722-29FE-C04C-F151DB76BDBF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686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EEBF0-E8E8-DA1A-586E-1B284C73C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05FD34-131F-EDCD-7172-C3364BDD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2A973C-B36A-3607-8C5D-A2382BAB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F9D3-9E33-43BD-8E08-38D2E02F2D35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FA9503-EF32-255A-F027-D87AC4BC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68218B-3441-E43B-4F50-AC29D1BE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40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52355A-654B-15CE-A43F-FC8C110FF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BF677C-2B12-C4FD-5735-157498C56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93BEDB-6065-ECDA-C5D7-8E410F18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6CA9-18E4-4838-8603-263D4C487795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297645-8C41-9F9A-FE52-0D998DBB3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8962AD-A649-A212-860B-2C5F2A2F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77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9CB25-F0FE-C178-05EA-8523198E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D359F8-DC05-8D5D-D7A1-2B9CBB4DF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081"/>
            <a:ext cx="10515600" cy="419088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23E9633-B768-088B-7113-7E0321A524D4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5425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8EC38B-277D-ED12-F720-A3160BD21EA1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8F5BE593-924F-D28D-C945-A290487B6A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5EF4AB7-C9ED-5C2D-1AFD-BD278CF65CA9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5F366CF1-864A-4F13-30BA-116A18B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0407" y="0"/>
            <a:ext cx="594102" cy="365120"/>
          </a:xfrm>
        </p:spPr>
        <p:txBody>
          <a:bodyPr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6CA8D1A8-AA93-459F-912F-F33EB3A6BE4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AD30B546-CD35-25A6-C9DF-5D4EE1CED3C9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7" name="図 16" descr="ロゴ&#10;&#10;自動的に生成された説明">
            <a:extLst>
              <a:ext uri="{FF2B5EF4-FFF2-40B4-BE49-F238E27FC236}">
                <a16:creationId xmlns:a16="http://schemas.microsoft.com/office/drawing/2014/main" id="{E30ABE03-E491-85DD-78AA-F60823A790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5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AAFA1-7FEF-9508-3229-37E66C76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BC2241-8D63-1E46-8A2A-9508A27A1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9BDB31-E820-75B7-B3A4-B6AD4FBC7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C23-76E4-4391-9A53-9C815155E920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F1A7E-58F1-4725-9F46-C52756B0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78D8BD-0B5C-60C9-2624-300FE334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5BDD3-54D9-061A-A2F4-D3C04E32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809740-EA4E-48A5-6137-422033EFC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AD927C-4F37-C927-CFA0-9B022E782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4ED72-1A58-F487-65B9-361054F2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1E92-7277-4C07-BB2F-54DDF342909C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43B269-54D8-301E-5F0F-DDA0ED86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5C43A9-5D6E-1AF1-804C-A6045188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97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578E5-A655-F551-DADB-4DCDB1A9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D3B995-F411-0E16-A874-BA8E9A798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303DB1-6D82-10D8-3962-1BEE2859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0F88121-60C0-481B-F841-60FDFC0B8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E557F8-DA60-F517-A6E0-8C780EE37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E378793-6EC1-4CCF-DEB1-AAFC9EB1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E15-9D50-4596-AC5E-E0E72856A345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C37EA4-8A14-4751-5CA9-E957FDA1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ACBB1B-3A45-41D1-AB77-2F19C5B3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67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62FD6-15C9-66EC-28D9-B11057C3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C80987-B49D-911C-C516-9794E65B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BCDF-703B-426C-AE68-86EF6ECA6777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67312E-0DCB-25E6-DECD-63D7D6BF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67EDB0-2EA7-EF41-8B69-A5D917593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32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6C2122-8F65-7C2F-9075-EC87657F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D2C2-1A02-42AB-BC59-864A1BAC711D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62BC60-A38D-D7FD-FF75-62DF27C3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723F06-35A5-5A25-0D9E-32936085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55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699F4F-DDAF-1833-9B9F-80A9E5EE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648584-54A1-08A6-1206-915741EC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7C693A-D6F3-931E-47ED-39D802096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BF9145-6DB0-6C4E-6358-BB05C46F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342C-49F0-4D78-9373-C287B3375313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03CF9A-C1D5-94D8-BE6F-91FFC17C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14C84D-349A-317D-90DF-BCC835E3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00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42C60-13BE-605F-E293-CBE98C56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A6E3AE-A465-9F35-165C-A9BA37C99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493DD8-0F79-569C-6A3D-5DA271D7B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E0DCD1-FF6D-9DBA-DE0C-351544B4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6CD5-C2F0-4A4A-82DD-CBE255EF909C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6A0241-23B0-F7B4-4F2A-A7812EAED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0F5358-5AA4-B68E-20C1-4F018C97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4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EF405E-B046-EE71-7C77-7BCE16B35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354DB7-10A0-6994-26D5-10B19808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C0874F-F976-6ACB-D668-C6E03822B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8BEE-24A9-4662-8B11-64EB6EB700C1}" type="datetime1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416CBE-931D-16D6-D8C9-25255DFB7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771412-CF37-5A0B-409B-A96394BB5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69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38119-39D1-BE6A-5696-A3BE0A3EA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9074"/>
            <a:ext cx="12192001" cy="606742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+mn-ea"/>
                <a:ea typeface="+mn-ea"/>
              </a:rPr>
              <a:t>ビジネスモデルキャンパス</a:t>
            </a:r>
            <a:br>
              <a:rPr kumimoji="1" lang="en-US" altLang="ja-JP" sz="5400" b="1" dirty="0">
                <a:latin typeface="+mn-ea"/>
                <a:ea typeface="+mn-ea"/>
              </a:rPr>
            </a:br>
            <a:r>
              <a:rPr kumimoji="1" lang="ja-JP" altLang="en-US" sz="4400" b="1" dirty="0">
                <a:latin typeface="+mn-ea"/>
                <a:ea typeface="+mn-ea"/>
              </a:rPr>
              <a:t>（</a:t>
            </a:r>
            <a:r>
              <a:rPr kumimoji="1" lang="en-US" altLang="ja-JP" sz="4400" b="1" dirty="0">
                <a:latin typeface="+mn-ea"/>
                <a:ea typeface="+mn-ea"/>
              </a:rPr>
              <a:t>BMC</a:t>
            </a:r>
            <a:r>
              <a:rPr kumimoji="1" lang="ja-JP" altLang="en-US" sz="4400" b="1" dirty="0">
                <a:latin typeface="+mn-ea"/>
                <a:ea typeface="+mn-ea"/>
              </a:rPr>
              <a:t>）の使い方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33363B-CE7C-1B4B-7E41-D6C8DCEB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1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60C680FD-3946-AE75-9385-3EF281381A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3" b="3818"/>
          <a:stretch/>
        </p:blipFill>
        <p:spPr>
          <a:xfrm>
            <a:off x="1033669" y="1578156"/>
            <a:ext cx="4055166" cy="4527369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B7F8ADA-7531-D044-31FB-161453A7C034}"/>
              </a:ext>
            </a:extLst>
          </p:cNvPr>
          <p:cNvSpPr/>
          <p:nvPr/>
        </p:nvSpPr>
        <p:spPr>
          <a:xfrm>
            <a:off x="2194560" y="1578156"/>
            <a:ext cx="1635318" cy="380678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0ECC8C2-1F05-B7DD-BBEC-456A4D779962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手順１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C6EEC5A-067B-C5CB-7822-49D4F21080FD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5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2200" b="1" dirty="0">
                <a:solidFill>
                  <a:schemeClr val="accent2"/>
                </a:solidFill>
              </a:rPr>
              <a:t>「①価値提案」を決める　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b="1" dirty="0">
                <a:solidFill>
                  <a:schemeClr val="accent2"/>
                </a:solidFill>
              </a:rPr>
              <a:t>　</a:t>
            </a:r>
            <a:r>
              <a:rPr kumimoji="1" lang="ja-JP" altLang="en-US" sz="2200" dirty="0"/>
              <a:t>価値を具体化する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r>
              <a:rPr kumimoji="1" lang="ja-JP" altLang="en-US" sz="2200" dirty="0">
                <a:solidFill>
                  <a:schemeClr val="accent1"/>
                </a:solidFill>
              </a:rPr>
              <a:t>新商品、新サービス</a:t>
            </a:r>
            <a:r>
              <a:rPr lang="ja-JP" altLang="en-US" sz="2200" dirty="0">
                <a:solidFill>
                  <a:schemeClr val="accent1"/>
                </a:solidFill>
              </a:rPr>
              <a:t>、新パッケージ、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新提案、</a:t>
            </a:r>
            <a:r>
              <a:rPr kumimoji="1" lang="ja-JP" altLang="en-US" sz="2200" dirty="0">
                <a:solidFill>
                  <a:schemeClr val="accent1"/>
                </a:solidFill>
              </a:rPr>
              <a:t>性能</a:t>
            </a:r>
            <a:r>
              <a:rPr kumimoji="1" lang="en-US" altLang="ja-JP" sz="2200" dirty="0">
                <a:solidFill>
                  <a:schemeClr val="accent1"/>
                </a:solidFill>
              </a:rPr>
              <a:t>UP</a:t>
            </a:r>
            <a:r>
              <a:rPr kumimoji="1" lang="ja-JP" altLang="en-US" sz="2200" dirty="0">
                <a:solidFill>
                  <a:schemeClr val="accent1"/>
                </a:solidFill>
              </a:rPr>
              <a:t>、効率</a:t>
            </a:r>
            <a:r>
              <a:rPr kumimoji="1" lang="en-US" altLang="ja-JP" sz="2200" dirty="0">
                <a:solidFill>
                  <a:schemeClr val="accent1"/>
                </a:solidFill>
              </a:rPr>
              <a:t>UP</a:t>
            </a: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いいね！ありがとう！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問題解決、願望を叶える</a:t>
            </a:r>
          </a:p>
        </p:txBody>
      </p:sp>
      <p:sp>
        <p:nvSpPr>
          <p:cNvPr id="15" name="タイトル 14">
            <a:extLst>
              <a:ext uri="{FF2B5EF4-FFF2-40B4-BE49-F238E27FC236}">
                <a16:creationId xmlns:a16="http://schemas.microsoft.com/office/drawing/2014/main" id="{EF545068-DD8A-59CA-BFE8-8CDC3D82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1FE3D9A-97F5-A103-4CE8-D52BA6E3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40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7590" y="2266950"/>
            <a:ext cx="5786210" cy="34956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b="1" dirty="0">
                <a:solidFill>
                  <a:schemeClr val="accent2"/>
                </a:solidFill>
              </a:rPr>
              <a:t>「②顧客セグメント」を決める　　　　　　</a:t>
            </a:r>
            <a:endParaRPr kumimoji="1" lang="en-US" altLang="ja-JP" sz="24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/>
              <a:t>　①の価値を欲しがっている人をイメージ　</a:t>
            </a:r>
            <a:endParaRPr lang="en-US" altLang="ja-JP" sz="2400" dirty="0"/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/>
              <a:t>　具体的な顧客をイメージ</a:t>
            </a:r>
            <a:endParaRPr kumimoji="1" lang="en-US" altLang="ja-JP" sz="2400" dirty="0"/>
          </a:p>
          <a:p>
            <a:pPr marL="0" indent="0">
              <a:lnSpc>
                <a:spcPct val="100000"/>
              </a:lnSpc>
              <a:buNone/>
            </a:pPr>
            <a:endParaRPr kumimoji="1" lang="en-US" altLang="ja-JP" sz="2400" dirty="0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　</a:t>
            </a:r>
            <a:r>
              <a:rPr lang="ja-JP" altLang="en-US" sz="2400" dirty="0">
                <a:solidFill>
                  <a:schemeClr val="accent1"/>
                </a:solidFill>
              </a:rPr>
              <a:t>マス市場、ニッチ市場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>
                <a:solidFill>
                  <a:schemeClr val="accent1"/>
                </a:solidFill>
              </a:rPr>
              <a:t>　性別、年齢、所得層</a:t>
            </a:r>
            <a:endParaRPr kumimoji="1"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accent1"/>
                </a:solidFill>
              </a:rPr>
              <a:t>　いつ、どれくらい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accent1"/>
                </a:solidFill>
              </a:rPr>
              <a:t>　再度</a:t>
            </a:r>
            <a:r>
              <a:rPr lang="en-US" altLang="ja-JP" sz="2400" dirty="0">
                <a:solidFill>
                  <a:schemeClr val="accent1"/>
                </a:solidFill>
              </a:rPr>
              <a:t>『RESAS』</a:t>
            </a:r>
            <a:r>
              <a:rPr lang="ja-JP" altLang="en-US" sz="2400" dirty="0">
                <a:solidFill>
                  <a:schemeClr val="accent1"/>
                </a:solidFill>
              </a:rPr>
              <a:t>を使って調査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849FD75-C048-83C5-AAA4-559AEBD78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467" y="1506079"/>
            <a:ext cx="3457494" cy="4494671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677FEA0-083D-76AD-A412-47798E9E75B8}"/>
              </a:ext>
            </a:extLst>
          </p:cNvPr>
          <p:cNvSpPr/>
          <p:nvPr/>
        </p:nvSpPr>
        <p:spPr>
          <a:xfrm>
            <a:off x="2413493" y="1506079"/>
            <a:ext cx="1997881" cy="4173863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B8BE9D3-E390-202E-C769-5BAD43507C22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手順２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97553F-2AEE-4D4B-BD43-52699696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071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CCAE5FE-7A21-3B3C-1EA9-E985CDF13A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8"/>
          <a:stretch/>
        </p:blipFill>
        <p:spPr>
          <a:xfrm>
            <a:off x="1186095" y="1411357"/>
            <a:ext cx="3723809" cy="4745322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54AA9CA-570F-E9E3-327D-7935B9C1E70D}"/>
              </a:ext>
            </a:extLst>
          </p:cNvPr>
          <p:cNvSpPr/>
          <p:nvPr/>
        </p:nvSpPr>
        <p:spPr>
          <a:xfrm>
            <a:off x="1961322" y="3429000"/>
            <a:ext cx="2146852" cy="225287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D7D1E0D-83EE-C6E5-E583-A672E04EDD93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2200" b="1" dirty="0">
                <a:solidFill>
                  <a:schemeClr val="accent2"/>
                </a:solidFill>
              </a:rPr>
              <a:t>「③チャネル</a:t>
            </a:r>
            <a:r>
              <a:rPr kumimoji="1" lang="en-US" altLang="ja-JP" sz="2200" b="1" dirty="0">
                <a:solidFill>
                  <a:schemeClr val="accent2"/>
                </a:solidFill>
              </a:rPr>
              <a:t>/</a:t>
            </a:r>
            <a:r>
              <a:rPr kumimoji="1" lang="ja-JP" altLang="en-US" sz="2200" b="1" dirty="0">
                <a:solidFill>
                  <a:schemeClr val="accent2"/>
                </a:solidFill>
              </a:rPr>
              <a:t>販路</a:t>
            </a:r>
            <a:r>
              <a:rPr kumimoji="1" lang="en-US" altLang="ja-JP" sz="2200" b="1" dirty="0">
                <a:solidFill>
                  <a:schemeClr val="accent2"/>
                </a:solidFill>
              </a:rPr>
              <a:t>/PR</a:t>
            </a:r>
            <a:r>
              <a:rPr kumimoji="1" lang="ja-JP" altLang="en-US" sz="2200" b="1" dirty="0">
                <a:solidFill>
                  <a:schemeClr val="accent2"/>
                </a:solidFill>
              </a:rPr>
              <a:t>」を決定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/>
              <a:t>　どうやって商品を顧客に届けるかを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kumimoji="1" lang="ja-JP" altLang="en-US" sz="2200" dirty="0"/>
              <a:t>イメージする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どうやって商品を知ってもらうか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対面販売、ネット販売、決済方法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オンライン広告、オフライン広告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チラシ、</a:t>
            </a:r>
            <a:r>
              <a:rPr lang="en-US" altLang="ja-JP" sz="2200" dirty="0">
                <a:solidFill>
                  <a:schemeClr val="accent1"/>
                </a:solidFill>
              </a:rPr>
              <a:t>CM</a:t>
            </a:r>
            <a:r>
              <a:rPr lang="ja-JP" altLang="en-US" sz="2200" dirty="0">
                <a:solidFill>
                  <a:schemeClr val="accent1"/>
                </a:solidFill>
              </a:rPr>
              <a:t>、</a:t>
            </a:r>
            <a:r>
              <a:rPr lang="en-US" altLang="ja-JP" sz="2200" dirty="0">
                <a:solidFill>
                  <a:schemeClr val="accent1"/>
                </a:solidFill>
              </a:rPr>
              <a:t>SNS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84FA1ED1-B5D5-E30D-9E71-788073643AA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手順３</a:t>
            </a:r>
          </a:p>
        </p:txBody>
      </p:sp>
      <p:sp>
        <p:nvSpPr>
          <p:cNvPr id="17" name="タイトル 16">
            <a:extLst>
              <a:ext uri="{FF2B5EF4-FFF2-40B4-BE49-F238E27FC236}">
                <a16:creationId xmlns:a16="http://schemas.microsoft.com/office/drawing/2014/main" id="{54AB008B-01BA-1F66-E75E-1356FAAE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91562F-2752-B08A-0144-E5588570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51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499FDA0-C51F-E641-AD2F-52C57F329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104" y="1544151"/>
            <a:ext cx="3285271" cy="433555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6478EBE-84BB-9684-EE53-E9751C68975F}"/>
              </a:ext>
            </a:extLst>
          </p:cNvPr>
          <p:cNvSpPr/>
          <p:nvPr/>
        </p:nvSpPr>
        <p:spPr>
          <a:xfrm>
            <a:off x="1968776" y="1652795"/>
            <a:ext cx="1736449" cy="1985755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148F0F0-69F4-556B-5F4E-3121CAF0856E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「④顧客との関係性」を決める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売り切り型、アフターフォロー型、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一緒に作り上げる参加型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提供するタイミングや量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7F8ACABE-7B70-EFE1-3118-CA33F0290E6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手順４</a:t>
            </a: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529BF7C0-E275-789C-2D87-61CD0436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E55B147-018A-6F3F-D631-FEFC0869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415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83E65F1-FE9D-D8BB-7EFE-A838D5A3A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52" y="1613141"/>
            <a:ext cx="10515600" cy="2348431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197AD71-8251-9B81-7D25-7CBBCAB8C25E}"/>
              </a:ext>
            </a:extLst>
          </p:cNvPr>
          <p:cNvSpPr/>
          <p:nvPr/>
        </p:nvSpPr>
        <p:spPr>
          <a:xfrm>
            <a:off x="5830957" y="1774963"/>
            <a:ext cx="5300869" cy="140473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FB38DF3D-3CF1-1324-4AF4-E3D31236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0503C0A-461E-4D14-27AA-00661E7DE800}"/>
              </a:ext>
            </a:extLst>
          </p:cNvPr>
          <p:cNvSpPr txBox="1">
            <a:spLocks/>
          </p:cNvSpPr>
          <p:nvPr/>
        </p:nvSpPr>
        <p:spPr>
          <a:xfrm>
            <a:off x="939248" y="3899660"/>
            <a:ext cx="10043077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手順５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01CB6C24-DC0F-1EC3-273D-050F1560679A}"/>
              </a:ext>
            </a:extLst>
          </p:cNvPr>
          <p:cNvSpPr txBox="1">
            <a:spLocks/>
          </p:cNvSpPr>
          <p:nvPr/>
        </p:nvSpPr>
        <p:spPr>
          <a:xfrm>
            <a:off x="939247" y="4489383"/>
            <a:ext cx="10043077" cy="19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「⑤収益構造」を決める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どんな価値のためにお金を払ってくれるのか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提供する価値の値決め</a:t>
            </a:r>
            <a:endParaRPr kumimoji="1"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CCBC155-F16B-5210-EEF6-69532C34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699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088E396-ACC2-FF43-5302-0D68BB15B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577" y="1423301"/>
            <a:ext cx="2945923" cy="4548852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806C10F-C55F-64DC-3A85-DC27D855CFBA}"/>
              </a:ext>
            </a:extLst>
          </p:cNvPr>
          <p:cNvSpPr/>
          <p:nvPr/>
        </p:nvSpPr>
        <p:spPr>
          <a:xfrm>
            <a:off x="1882223" y="3429000"/>
            <a:ext cx="1965199" cy="2146046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CB887D95-3AE9-512F-D5CA-41CC98F9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3B6533D5-1C2F-25BB-AAB0-189D6FD6FD7B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「⑥リソース</a:t>
            </a:r>
            <a:r>
              <a:rPr lang="en-US" altLang="ja-JP" sz="2200" b="1" dirty="0">
                <a:solidFill>
                  <a:schemeClr val="accent2"/>
                </a:solidFill>
              </a:rPr>
              <a:t>/</a:t>
            </a:r>
            <a:r>
              <a:rPr lang="ja-JP" altLang="en-US" sz="2200" b="1" dirty="0">
                <a:solidFill>
                  <a:schemeClr val="accent2"/>
                </a:solidFill>
              </a:rPr>
              <a:t>資源」を洗い出す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　商品を作る過程で必要になる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ものをすべて記載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商品製造者、営業マン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工場、保管倉庫、製造機械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運営ノウハウ、ブランド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商標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ACF49DD9-0887-6EB6-1CB1-FAEEA489867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手順６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29AA05C-5A3F-9545-14E8-045F9468F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538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1D0CBD6-E622-986D-78D1-110CEE2E5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530" y="1410049"/>
            <a:ext cx="2930746" cy="4525417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3A7F3B7-E421-2D3D-520E-4992833D7979}"/>
              </a:ext>
            </a:extLst>
          </p:cNvPr>
          <p:cNvSpPr/>
          <p:nvPr/>
        </p:nvSpPr>
        <p:spPr>
          <a:xfrm>
            <a:off x="1843892" y="1549831"/>
            <a:ext cx="2027040" cy="2091858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8E4A4C09-C337-E0FD-5922-ABD094F5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A6757E-69DE-611A-8633-862629E9B12C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「⑦主要活動」を洗い出す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　商品を作るために実行しな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ければならない重要な行動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新化粧品開発、製造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材料調達先の確保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マーケティング</a:t>
            </a:r>
            <a:endParaRPr lang="en-US" altLang="ja-JP" sz="2200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134F13F7-18B5-808B-23DE-0B246765C9D7}"/>
              </a:ext>
            </a:extLst>
          </p:cNvPr>
          <p:cNvSpPr txBox="1">
            <a:spLocks/>
          </p:cNvSpPr>
          <p:nvPr/>
        </p:nvSpPr>
        <p:spPr>
          <a:xfrm>
            <a:off x="5567590" y="169068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A67EDA8-662A-EC14-DA7A-299AD747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96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E427C5E-8EA4-4182-D38F-1AAF4ADC50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"/>
          <a:stretch/>
        </p:blipFill>
        <p:spPr>
          <a:xfrm>
            <a:off x="1631639" y="1393133"/>
            <a:ext cx="3059216" cy="4745729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F76B704-7AA7-F9F5-DC33-3C7EEDA7A310}"/>
              </a:ext>
            </a:extLst>
          </p:cNvPr>
          <p:cNvSpPr/>
          <p:nvPr/>
        </p:nvSpPr>
        <p:spPr>
          <a:xfrm>
            <a:off x="1833770" y="1517788"/>
            <a:ext cx="2345634" cy="408167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C35677B3-22AA-0D6F-F22D-E58A6EB1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A0EAC79F-922B-11AB-F36C-294E074D75F5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「⑧主要パートナー」を洗い出す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　商品を作るための外部リソース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サプライヤー等を検討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⑦の主要活動を外部化検討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新化粧品開発、製造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材料調達先の確保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マーケティング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輸送、梱包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E1F002E-57F1-4B02-F131-43D4453296E5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手順８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117774-CDCC-0E4D-7497-176A784B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09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7C860D4-41DC-3A85-F8E3-C5283F11AF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3"/>
          <a:stretch/>
        </p:blipFill>
        <p:spPr>
          <a:xfrm>
            <a:off x="737152" y="1787708"/>
            <a:ext cx="10515600" cy="2099434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FF2A49D-84E8-640A-95FA-4DB6D674D3ED}"/>
              </a:ext>
            </a:extLst>
          </p:cNvPr>
          <p:cNvSpPr/>
          <p:nvPr/>
        </p:nvSpPr>
        <p:spPr>
          <a:xfrm>
            <a:off x="795131" y="1690688"/>
            <a:ext cx="5300869" cy="1312387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2E2288B-E2F5-61F9-F8FF-013CB1AECA6A}"/>
              </a:ext>
            </a:extLst>
          </p:cNvPr>
          <p:cNvSpPr txBox="1">
            <a:spLocks/>
          </p:cNvSpPr>
          <p:nvPr/>
        </p:nvSpPr>
        <p:spPr>
          <a:xfrm>
            <a:off x="939248" y="3880610"/>
            <a:ext cx="10043077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手順９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E3F32D1-E43D-D90A-FA5F-E3749D723F5C}"/>
              </a:ext>
            </a:extLst>
          </p:cNvPr>
          <p:cNvSpPr txBox="1">
            <a:spLocks/>
          </p:cNvSpPr>
          <p:nvPr/>
        </p:nvSpPr>
        <p:spPr>
          <a:xfrm>
            <a:off x="939247" y="4470333"/>
            <a:ext cx="10043077" cy="19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「⑨費用構造」を洗い出す　　</a:t>
            </a:r>
            <a:endParaRPr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人件費、材料代、工場建築費用（千円</a:t>
            </a:r>
            <a:r>
              <a:rPr lang="en-US" altLang="ja-JP" sz="2200" dirty="0">
                <a:solidFill>
                  <a:schemeClr val="accent1"/>
                </a:solidFill>
              </a:rPr>
              <a:t>/</a:t>
            </a:r>
            <a:r>
              <a:rPr lang="ja-JP" altLang="en-US" sz="2200" dirty="0">
                <a:solidFill>
                  <a:schemeClr val="accent1"/>
                </a:solidFill>
              </a:rPr>
              <a:t>年）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マーケティング、</a:t>
            </a:r>
            <a:r>
              <a:rPr lang="en-US" altLang="ja-JP" sz="2200" dirty="0">
                <a:solidFill>
                  <a:schemeClr val="accent1"/>
                </a:solidFill>
              </a:rPr>
              <a:t>PR</a:t>
            </a:r>
            <a:r>
              <a:rPr lang="ja-JP" altLang="en-US" sz="2200" dirty="0">
                <a:solidFill>
                  <a:schemeClr val="accent1"/>
                </a:solidFill>
              </a:rPr>
              <a:t>費用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輸送、梱包費用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F21B99-9FF2-483B-E97B-3528A0C5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81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グループワークで</a:t>
            </a:r>
            <a:r>
              <a:rPr kumimoji="1" lang="ja-JP" altLang="en-US" dirty="0"/>
              <a:t>実施する場合は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0981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思い込みが邪魔をする（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多様な意見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を歓迎）</a:t>
            </a:r>
          </a:p>
          <a:p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事実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（現場の声、顧客の声等）に基づいて整理する</a:t>
            </a: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付箋を使ってたくさん書き出そう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※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同じ付箋がたくさんあるってことはみんなが思っていること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4C619CE-9B3E-00F1-1F05-C5BC0185F21E}"/>
              </a:ext>
            </a:extLst>
          </p:cNvPr>
          <p:cNvSpPr txBox="1">
            <a:spLocks/>
          </p:cNvSpPr>
          <p:nvPr/>
        </p:nvSpPr>
        <p:spPr>
          <a:xfrm>
            <a:off x="838200" y="4220482"/>
            <a:ext cx="1051560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人の意見にどんどん</a:t>
            </a:r>
            <a:r>
              <a:rPr lang="ja-JP" altLang="en-US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相乗り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する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AAEDB15-23CD-7DC8-B18B-E31D800CB142}"/>
              </a:ext>
            </a:extLst>
          </p:cNvPr>
          <p:cNvSpPr txBox="1">
            <a:spLocks/>
          </p:cNvSpPr>
          <p:nvPr/>
        </p:nvSpPr>
        <p:spPr>
          <a:xfrm>
            <a:off x="949234" y="4883898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400" b="1" kern="0" dirty="0">
                <a:latin typeface="+mn-ea"/>
                <a:cs typeface="ＭＳ Ｐゴシック" panose="020B0600070205080204" pitchFamily="50" charset="-128"/>
              </a:rPr>
              <a:t>☞便乗のアイデアから新アイデアが生まれることも</a:t>
            </a:r>
          </a:p>
        </p:txBody>
      </p:sp>
    </p:spTree>
    <p:extLst>
      <p:ext uri="{BB962C8B-B14F-4D97-AF65-F5344CB8AC3E}">
        <p14:creationId xmlns:p14="http://schemas.microsoft.com/office/powerpoint/2010/main" val="235280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D66E1A8-C927-6E4A-6495-22CF882AA839}"/>
              </a:ext>
            </a:extLst>
          </p:cNvPr>
          <p:cNvSpPr/>
          <p:nvPr/>
        </p:nvSpPr>
        <p:spPr>
          <a:xfrm>
            <a:off x="1000126" y="1690689"/>
            <a:ext cx="10353674" cy="2195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0DE664C-9569-D09F-141E-AB7CE083E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929210"/>
            <a:ext cx="10515600" cy="21955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kumimoji="1" lang="ja-JP" altLang="en-US" sz="2400" b="1" dirty="0"/>
              <a:t>ビジネス構造を</a:t>
            </a:r>
            <a:r>
              <a:rPr kumimoji="1" lang="ja-JP" altLang="en-US" sz="2400" b="1" dirty="0">
                <a:solidFill>
                  <a:schemeClr val="accent2"/>
                </a:solidFill>
              </a:rPr>
              <a:t>可視化</a:t>
            </a:r>
            <a:r>
              <a:rPr kumimoji="1" lang="ja-JP" altLang="en-US" sz="2400" b="1" dirty="0"/>
              <a:t>するフレームワーク</a:t>
            </a:r>
            <a:endParaRPr kumimoji="1" lang="en-US" altLang="ja-JP" sz="2400" b="1" dirty="0"/>
          </a:p>
          <a:p>
            <a:pPr marL="0" indent="0" algn="l">
              <a:buNone/>
            </a:pPr>
            <a:r>
              <a:rPr kumimoji="1" lang="ja-JP" altLang="en-US" sz="2400" b="1" dirty="0"/>
              <a:t>ビジネスの構造を整理して</a:t>
            </a:r>
            <a:r>
              <a:rPr kumimoji="1" lang="ja-JP" altLang="en-US" sz="2400" b="1" dirty="0">
                <a:solidFill>
                  <a:schemeClr val="accent2"/>
                </a:solidFill>
              </a:rPr>
              <a:t>設計図</a:t>
            </a:r>
            <a:r>
              <a:rPr kumimoji="1" lang="ja-JP" altLang="en-US" sz="2400" dirty="0"/>
              <a:t>のように分かりやすくするもの</a:t>
            </a:r>
            <a:endParaRPr kumimoji="1" lang="en-US" altLang="ja-JP" sz="2400" dirty="0"/>
          </a:p>
          <a:p>
            <a:pPr marL="0" indent="0" algn="l">
              <a:buNone/>
            </a:pPr>
            <a:r>
              <a:rPr lang="ja-JP" altLang="en-US" sz="2400" dirty="0"/>
              <a:t>既存ビジネスの改善を行う場合や、新規事業を創出する際に使用</a:t>
            </a:r>
            <a:endParaRPr lang="en-US" altLang="ja-JP" sz="2400" dirty="0"/>
          </a:p>
          <a:p>
            <a:pPr marL="0" indent="0" algn="l">
              <a:buNone/>
            </a:pPr>
            <a:r>
              <a:rPr kumimoji="1" lang="ja-JP" altLang="en-US" sz="2400" dirty="0"/>
              <a:t>戦術フェーズであり、戦略ではない　戦略は</a:t>
            </a:r>
            <a:r>
              <a:rPr lang="en-US" altLang="ja-JP" sz="2400" dirty="0"/>
              <a:t>SWOT</a:t>
            </a:r>
            <a:r>
              <a:rPr lang="ja-JP" altLang="en-US" sz="2400" dirty="0"/>
              <a:t>で！</a:t>
            </a:r>
            <a:endParaRPr kumimoji="1" lang="en-US" altLang="ja-JP" sz="2400" dirty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31CD868-19E1-43A0-9D15-BEEB964E9CC7}"/>
              </a:ext>
            </a:extLst>
          </p:cNvPr>
          <p:cNvSpPr txBox="1">
            <a:spLocks/>
          </p:cNvSpPr>
          <p:nvPr/>
        </p:nvSpPr>
        <p:spPr>
          <a:xfrm>
            <a:off x="3209925" y="4479605"/>
            <a:ext cx="5934075" cy="1452563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ビジネスの全体像を把握できる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共有資料として優れている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5A410F34-4451-E981-E575-D33C548D2FFD}"/>
              </a:ext>
            </a:extLst>
          </p:cNvPr>
          <p:cNvSpPr/>
          <p:nvPr/>
        </p:nvSpPr>
        <p:spPr>
          <a:xfrm>
            <a:off x="5857876" y="3736656"/>
            <a:ext cx="638174" cy="638575"/>
          </a:xfrm>
          <a:prstGeom prst="downArrow">
            <a:avLst>
              <a:gd name="adj1" fmla="val 38506"/>
              <a:gd name="adj2" fmla="val 543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7972206C-696F-C48B-C540-D82E8695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ビジネスモデルキャンパス</a:t>
            </a:r>
            <a:r>
              <a:rPr kumimoji="1" lang="ja-JP" altLang="en-US" dirty="0"/>
              <a:t>（</a:t>
            </a:r>
            <a:r>
              <a:rPr kumimoji="1" lang="en-US" altLang="ja-JP" dirty="0"/>
              <a:t>BMC</a:t>
            </a:r>
            <a:r>
              <a:rPr kumimoji="1" lang="ja-JP" altLang="en-US" dirty="0"/>
              <a:t>）とは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64763F8-3638-EBA5-B8F5-397F8B5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00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グループワークで</a:t>
            </a:r>
            <a:r>
              <a:rPr kumimoji="1" lang="ja-JP" altLang="en-US" dirty="0"/>
              <a:t>実施する場合は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1701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注意事項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【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意見を出し合う時間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】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と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【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意見をまとめ上げる時間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】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を意識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意見を出し合う時間は、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他人の意見を否定しない</a:t>
            </a:r>
            <a:endParaRPr lang="en-US" altLang="ja-JP" sz="2800" b="1" kern="0" dirty="0">
              <a:solidFill>
                <a:schemeClr val="accent2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だけどさ･･、でもさ･･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』</a:t>
            </a: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それは無理じゃない？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』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は禁止　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アイデアは多い方がいい！</a:t>
            </a:r>
            <a:endParaRPr lang="en-US" altLang="ja-JP" sz="2800" b="1" kern="0" dirty="0">
              <a:solidFill>
                <a:schemeClr val="accent2"/>
              </a:solidFill>
              <a:latin typeface="+mn-ea"/>
              <a:cs typeface="ＭＳ Ｐゴシック" panose="020B0600070205080204" pitchFamily="50" charset="-128"/>
            </a:endParaRPr>
          </a:p>
          <a:p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意見をまとめ上げる時間は、事実やデータに基づいて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現実的な意見に絞っていきましょう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ja-JP" altLang="en-US" sz="2800" b="1" kern="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4C619CE-9B3E-00F1-1F05-C5BC0185F21E}"/>
              </a:ext>
            </a:extLst>
          </p:cNvPr>
          <p:cNvSpPr txBox="1">
            <a:spLocks/>
          </p:cNvSpPr>
          <p:nvPr/>
        </p:nvSpPr>
        <p:spPr>
          <a:xfrm>
            <a:off x="838200" y="4220482"/>
            <a:ext cx="1051560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b="1" kern="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AAEDB15-23CD-7DC8-B18B-E31D800CB142}"/>
              </a:ext>
            </a:extLst>
          </p:cNvPr>
          <p:cNvSpPr txBox="1">
            <a:spLocks/>
          </p:cNvSpPr>
          <p:nvPr/>
        </p:nvSpPr>
        <p:spPr>
          <a:xfrm>
            <a:off x="949234" y="4883898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ja-JP" altLang="en-US" sz="2400" b="1" kern="0" dirty="0">
              <a:latin typeface="+mn-ea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97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4">
            <a:extLst>
              <a:ext uri="{FF2B5EF4-FFF2-40B4-BE49-F238E27FC236}">
                <a16:creationId xmlns:a16="http://schemas.microsoft.com/office/drawing/2014/main" id="{65A147FD-71DE-E00A-28B7-74E2026C62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0" b="1709"/>
          <a:stretch/>
        </p:blipFill>
        <p:spPr>
          <a:xfrm>
            <a:off x="754251" y="562982"/>
            <a:ext cx="10683498" cy="5511994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6600DD1-AD6E-2D05-218E-79E954B5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34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7695-7AA8-D4EB-52CF-286D2003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経営</a:t>
            </a:r>
            <a:r>
              <a:rPr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戦術</a:t>
            </a:r>
            <a:r>
              <a:rPr lang="ja-JP" altLang="en-US" dirty="0"/>
              <a:t>の立ち位置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68E28-2B64-7F14-BEE9-89B4459D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①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会社が存在する意味（経営理念）を策定する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綱領指針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②会社の目指す将来のあるべき姿（ビジョン）を策定する　</a:t>
            </a:r>
            <a:r>
              <a:rPr lang="ja-JP" altLang="en-US" sz="18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ビジョン</a:t>
            </a:r>
            <a:endParaRPr lang="en-US" altLang="ja-JP" sz="2400" kern="100" dirty="0">
              <a:solidFill>
                <a:srgbClr val="0070C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400" dirty="0">
                <a:latin typeface="+mn-ea"/>
              </a:rPr>
              <a:t>　　③</a:t>
            </a:r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会社の経営戦略を社員と一緒に策定する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単会年間事業計画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2400" kern="100" dirty="0">
                <a:solidFill>
                  <a:schemeClr val="accent1">
                    <a:lumMod val="60000"/>
                    <a:lumOff val="40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☞</a:t>
            </a:r>
            <a:r>
              <a:rPr lang="ja-JP" altLang="en-US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④会社の経営戦術を社員と一緒に策定する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委員会年間事業計画</a:t>
            </a:r>
            <a:endParaRPr lang="en-US" altLang="ja-JP" sz="2400" kern="100" dirty="0">
              <a:solidFill>
                <a:srgbClr val="0070C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⑤会社の行動計画を社員と一緒に策定する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委員会年間スケジュール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⑥みんなで実行する　　　　　　　　　　　</a:t>
            </a:r>
            <a:r>
              <a:rPr lang="ja-JP" altLang="en-US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役員会･委員会･事業など</a:t>
            </a:r>
            <a:endParaRPr lang="en-US" altLang="ja-JP" sz="2400" kern="100" dirty="0">
              <a:solidFill>
                <a:srgbClr val="0070C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859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7695-7AA8-D4EB-52CF-286D2003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経営戦略・戦術を立てることの意義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68E28-2B64-7F14-BEE9-89B4459D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16" y="189969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売上は第１領域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経営者の仕事は第２領域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目先のことばかり考えていては先細り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そうは言っても時間がない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☟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第３領域、第４領域を削って</a:t>
            </a:r>
            <a:endParaRPr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第２領域に充てる時間を増やす！</a:t>
            </a:r>
            <a:endParaRPr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やめる・減らす・任せる</a:t>
            </a:r>
            <a:r>
              <a:rPr lang="en-US" altLang="ja-JP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』</a:t>
            </a:r>
          </a:p>
          <a:p>
            <a:pPr algn="just"/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</a:t>
            </a:r>
            <a:r>
              <a:rPr lang="ja-JP" altLang="en-US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出典：</a:t>
            </a:r>
            <a:r>
              <a:rPr lang="en-US" altLang="ja-JP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FUJIFILM</a:t>
            </a:r>
            <a:endParaRPr kumimoji="1" lang="en-US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670EB44-EB77-01BA-6B1B-9E4B2DBB7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06" y="1463040"/>
            <a:ext cx="5960810" cy="449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0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D66E1A8-C927-6E4A-6495-22CF882AA839}"/>
              </a:ext>
            </a:extLst>
          </p:cNvPr>
          <p:cNvSpPr/>
          <p:nvPr/>
        </p:nvSpPr>
        <p:spPr>
          <a:xfrm>
            <a:off x="1000126" y="1690689"/>
            <a:ext cx="10353674" cy="2195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0DE664C-9569-D09F-141E-AB7CE083E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929210"/>
            <a:ext cx="10515600" cy="21955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kumimoji="1" lang="ja-JP" altLang="en-US" sz="2400" b="1" dirty="0"/>
              <a:t>ビジネス構造を</a:t>
            </a:r>
            <a:r>
              <a:rPr kumimoji="1" lang="ja-JP" altLang="en-US" sz="2400" b="1" dirty="0">
                <a:solidFill>
                  <a:schemeClr val="accent2"/>
                </a:solidFill>
              </a:rPr>
              <a:t>可視化</a:t>
            </a:r>
            <a:r>
              <a:rPr kumimoji="1" lang="ja-JP" altLang="en-US" sz="2400" b="1" dirty="0"/>
              <a:t>するフレームワーク</a:t>
            </a:r>
            <a:endParaRPr kumimoji="1" lang="en-US" altLang="ja-JP" sz="2400" b="1" dirty="0"/>
          </a:p>
          <a:p>
            <a:pPr marL="0" indent="0" algn="l">
              <a:buNone/>
            </a:pPr>
            <a:r>
              <a:rPr kumimoji="1" lang="ja-JP" altLang="en-US" sz="2400" b="1" dirty="0"/>
              <a:t>ビジネスの構造を整理して</a:t>
            </a:r>
            <a:r>
              <a:rPr kumimoji="1" lang="ja-JP" altLang="en-US" sz="2400" b="1" dirty="0">
                <a:solidFill>
                  <a:schemeClr val="accent2"/>
                </a:solidFill>
              </a:rPr>
              <a:t>設計図</a:t>
            </a:r>
            <a:r>
              <a:rPr kumimoji="1" lang="ja-JP" altLang="en-US" sz="2400" dirty="0"/>
              <a:t>のように分かりやすくするもの</a:t>
            </a:r>
            <a:endParaRPr kumimoji="1" lang="en-US" altLang="ja-JP" sz="2400" dirty="0"/>
          </a:p>
          <a:p>
            <a:pPr marL="0" indent="0" algn="l">
              <a:buNone/>
            </a:pPr>
            <a:r>
              <a:rPr lang="ja-JP" altLang="en-US" sz="2400" dirty="0"/>
              <a:t>既存ビジネスの改善を行う場合や、新規事業を創出する際に使用</a:t>
            </a:r>
            <a:endParaRPr lang="en-US" altLang="ja-JP" sz="2400" dirty="0"/>
          </a:p>
          <a:p>
            <a:pPr marL="0" indent="0" algn="l">
              <a:buNone/>
            </a:pPr>
            <a:r>
              <a:rPr kumimoji="1" lang="ja-JP" altLang="en-US" sz="2400" dirty="0"/>
              <a:t>戦術フェーズであり、戦略ではない　戦略は</a:t>
            </a:r>
            <a:r>
              <a:rPr lang="en-US" altLang="ja-JP" sz="2400" dirty="0"/>
              <a:t>SWOT</a:t>
            </a:r>
            <a:r>
              <a:rPr lang="ja-JP" altLang="en-US" sz="2400" dirty="0"/>
              <a:t>で！</a:t>
            </a:r>
            <a:endParaRPr kumimoji="1" lang="en-US" altLang="ja-JP" sz="2400" dirty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31CD868-19E1-43A0-9D15-BEEB964E9CC7}"/>
              </a:ext>
            </a:extLst>
          </p:cNvPr>
          <p:cNvSpPr txBox="1">
            <a:spLocks/>
          </p:cNvSpPr>
          <p:nvPr/>
        </p:nvSpPr>
        <p:spPr>
          <a:xfrm>
            <a:off x="3209925" y="4479605"/>
            <a:ext cx="5934075" cy="1452563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ビジネスの全体像を把握できる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共有資料として優れている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5A410F34-4451-E981-E575-D33C548D2FFD}"/>
              </a:ext>
            </a:extLst>
          </p:cNvPr>
          <p:cNvSpPr/>
          <p:nvPr/>
        </p:nvSpPr>
        <p:spPr>
          <a:xfrm>
            <a:off x="5857876" y="3736656"/>
            <a:ext cx="638174" cy="638575"/>
          </a:xfrm>
          <a:prstGeom prst="downArrow">
            <a:avLst>
              <a:gd name="adj1" fmla="val 38506"/>
              <a:gd name="adj2" fmla="val 543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7972206C-696F-C48B-C540-D82E8695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ビジネスモデルキャンパス</a:t>
            </a:r>
            <a:r>
              <a:rPr kumimoji="1" lang="ja-JP" altLang="en-US" dirty="0"/>
              <a:t>（</a:t>
            </a:r>
            <a:r>
              <a:rPr kumimoji="1" lang="en-US" altLang="ja-JP" dirty="0"/>
              <a:t>BMC</a:t>
            </a:r>
            <a:r>
              <a:rPr kumimoji="1" lang="ja-JP" altLang="en-US" dirty="0"/>
              <a:t>）とは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64763F8-3638-EBA5-B8F5-397F8B5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99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4">
            <a:extLst>
              <a:ext uri="{FF2B5EF4-FFF2-40B4-BE49-F238E27FC236}">
                <a16:creationId xmlns:a16="http://schemas.microsoft.com/office/drawing/2014/main" id="{65A147FD-71DE-E00A-28B7-74E2026C62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0" b="1709"/>
          <a:stretch/>
        </p:blipFill>
        <p:spPr>
          <a:xfrm>
            <a:off x="754251" y="562982"/>
            <a:ext cx="10683498" cy="5511994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6600DD1-AD6E-2D05-218E-79E954B5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2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080"/>
            <a:ext cx="10515600" cy="409086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①～⑨の</a:t>
            </a:r>
            <a:r>
              <a:rPr kumimoji="1" lang="ja-JP" altLang="en-US" b="1" dirty="0">
                <a:solidFill>
                  <a:schemeClr val="accent2"/>
                </a:solidFill>
              </a:rPr>
              <a:t>すべての枠を埋める</a:t>
            </a:r>
            <a:r>
              <a:rPr kumimoji="1" lang="ja-JP" altLang="en-US" dirty="0"/>
              <a:t>と、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しっかりと要所を押さえたビジネスプランが出来上がる！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①～⑨が埋まらなければ、まだまだ準備不足！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32C1E8-216D-0D5C-A8FC-B575B84B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2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ビジネスモデルキャンパスの書き方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（準備）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 dirty="0">
                <a:solidFill>
                  <a:schemeClr val="accent2"/>
                </a:solidFill>
              </a:rPr>
              <a:t>①と③が大事！ここを徹底的に考える</a:t>
            </a:r>
            <a:endParaRPr kumimoji="1" lang="en-US" altLang="ja-JP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①と③は戦略立案フェーズで見えてきているはず！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☞さらに具体化しよう！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u="sng" dirty="0"/>
              <a:t>①が複数ある場合は、シートも複数枚</a:t>
            </a:r>
            <a:r>
              <a:rPr lang="ja-JP" altLang="en-US" dirty="0"/>
              <a:t>で作ろう！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4D4F0A-FC92-19FB-2C5B-DEC92DD3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23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23E76"/>
      </a:accent1>
      <a:accent2>
        <a:srgbClr val="D70C18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D70C18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955</Words>
  <Application>Microsoft Office PowerPoint</Application>
  <PresentationFormat>ワイド画面</PresentationFormat>
  <Paragraphs>162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游ゴシック</vt:lpstr>
      <vt:lpstr>游ゴシック Light</vt:lpstr>
      <vt:lpstr>游明朝</vt:lpstr>
      <vt:lpstr>Arial</vt:lpstr>
      <vt:lpstr>Bahnschrift SemiBold SemiConden</vt:lpstr>
      <vt:lpstr>Office テーマ</vt:lpstr>
      <vt:lpstr>ビジネスモデルキャンパス （BMC）の使い方</vt:lpstr>
      <vt:lpstr>ビジネスモデルキャンパス（BMC）とは</vt:lpstr>
      <vt:lpstr>PowerPoint プレゼンテーション</vt:lpstr>
      <vt:lpstr>経営戦術の立ち位置</vt:lpstr>
      <vt:lpstr>経営戦略・戦術を立てることの意義</vt:lpstr>
      <vt:lpstr>ビジネスモデルキャンパス（BMC）とは</vt:lpstr>
      <vt:lpstr>PowerPoint プレゼンテーション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ビジネスモデルキャンパスの書き方</vt:lpstr>
      <vt:lpstr>グループワークで実施する場合は</vt:lpstr>
      <vt:lpstr>グループワークで実施する場合は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ビジネスモデルキャンバス の使い方</dc:title>
  <dc:creator>kozakikaikei</dc:creator>
  <cp:lastModifiedBy>kozakikaikei</cp:lastModifiedBy>
  <cp:revision>187</cp:revision>
  <dcterms:created xsi:type="dcterms:W3CDTF">2023-07-15T23:34:47Z</dcterms:created>
  <dcterms:modified xsi:type="dcterms:W3CDTF">2024-08-31T01:29:46Z</dcterms:modified>
</cp:coreProperties>
</file>