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5" r:id="rId3"/>
    <p:sldId id="27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318" r:id="rId13"/>
    <p:sldId id="268" r:id="rId14"/>
    <p:sldId id="269" r:id="rId15"/>
    <p:sldId id="311" r:id="rId16"/>
    <p:sldId id="321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30102-2D1B-4C9F-8C22-EE9BCE417D91}" type="datetimeFigureOut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C2F51-0608-4814-BDDD-BA6A555976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64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F39AA1-2F30-AC74-1DD0-79AB7C786D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6985721-DEBF-88D2-1178-B0CE13370D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D52983-E1CC-3174-45B0-601F2D989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CF4C-5684-476F-A756-93657D5C2DCD}" type="datetime1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3DF4C7-B922-12B8-39CC-F543B971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3B2A54-F9B7-0500-3571-9F13C6EAD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日付プレースホルダー 3">
            <a:extLst>
              <a:ext uri="{FF2B5EF4-FFF2-40B4-BE49-F238E27FC236}">
                <a16:creationId xmlns:a16="http://schemas.microsoft.com/office/drawing/2014/main" id="{92AFF3E2-FD61-CA10-FFDF-76B3CFB13DDA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F2EC79-44F8-488E-84BA-DC6A79858650}" type="datetimeFigureOut">
              <a:rPr lang="ja-JP" altLang="en-US" smtClean="0"/>
              <a:pPr/>
              <a:t>2024/7/7</a:t>
            </a:fld>
            <a:endParaRPr lang="ja-JP" altLang="en-US"/>
          </a:p>
        </p:txBody>
      </p:sp>
      <p:sp>
        <p:nvSpPr>
          <p:cNvPr id="12" name="スライド番号プレースホルダー 5">
            <a:extLst>
              <a:ext uri="{FF2B5EF4-FFF2-40B4-BE49-F238E27FC236}">
                <a16:creationId xmlns:a16="http://schemas.microsoft.com/office/drawing/2014/main" id="{D99BC631-89FB-B867-A227-ED25E533502D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A8D1A8-AA93-459F-912F-F33EB3A6BE49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7308417-F531-AB0C-1676-7F36F6C9040D}"/>
              </a:ext>
            </a:extLst>
          </p:cNvPr>
          <p:cNvSpPr/>
          <p:nvPr userDrawn="1"/>
        </p:nvSpPr>
        <p:spPr>
          <a:xfrm rot="5400000">
            <a:off x="5790939" y="485877"/>
            <a:ext cx="610121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39C9E7B2-B29C-94A4-0C6E-05CDF66C99E4}"/>
              </a:ext>
            </a:extLst>
          </p:cNvPr>
          <p:cNvSpPr txBox="1">
            <a:spLocks/>
          </p:cNvSpPr>
          <p:nvPr userDrawn="1"/>
        </p:nvSpPr>
        <p:spPr>
          <a:xfrm>
            <a:off x="7834313" y="6276816"/>
            <a:ext cx="4238625" cy="610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algn="r"/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BUSINESS</a:t>
            </a:r>
            <a:r>
              <a:rPr lang="ja-JP" altLang="en-US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PLAN</a:t>
            </a:r>
            <a:r>
              <a:rPr lang="ja-JP" altLang="en-US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CONTEST</a:t>
            </a:r>
            <a:endParaRPr lang="ja-JP" altLang="en-US" sz="28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15" name="図 14" descr="ロゴ&#10;&#10;自動的に生成された説明">
            <a:extLst>
              <a:ext uri="{FF2B5EF4-FFF2-40B4-BE49-F238E27FC236}">
                <a16:creationId xmlns:a16="http://schemas.microsoft.com/office/drawing/2014/main" id="{3CE74AFA-5E5B-2C4A-F5B6-FC80FB9EDF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136" y="6374606"/>
            <a:ext cx="423863" cy="423863"/>
          </a:xfrm>
          <a:prstGeom prst="rect">
            <a:avLst/>
          </a:prstGeom>
        </p:spPr>
      </p:pic>
      <p:pic>
        <p:nvPicPr>
          <p:cNvPr id="16" name="図 15" descr="アイコン&#10;&#10;自動的に生成された説明">
            <a:extLst>
              <a:ext uri="{FF2B5EF4-FFF2-40B4-BE49-F238E27FC236}">
                <a16:creationId xmlns:a16="http://schemas.microsoft.com/office/drawing/2014/main" id="{3BAE698C-F3B3-B339-812A-21BE3E43AC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7" y="6374605"/>
            <a:ext cx="423863" cy="423863"/>
          </a:xfrm>
          <a:prstGeom prst="rect">
            <a:avLst/>
          </a:prstGeom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3156931-1722-29FE-C04C-F151DB76BDBF}"/>
              </a:ext>
            </a:extLst>
          </p:cNvPr>
          <p:cNvSpPr/>
          <p:nvPr userDrawn="1"/>
        </p:nvSpPr>
        <p:spPr>
          <a:xfrm rot="5400000">
            <a:off x="5913440" y="-5913436"/>
            <a:ext cx="365120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6860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EEBF0-E8E8-DA1A-586E-1B284C73C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505FD34-131F-EDCD-7172-C3364BDD1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2A973C-B36A-3607-8C5D-A2382BAB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F9D3-9E33-43BD-8E08-38D2E02F2D35}" type="datetime1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FA9503-EF32-255A-F027-D87AC4BC5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68218B-3441-E43B-4F50-AC29D1BE7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40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052355A-654B-15CE-A43F-FC8C110FFB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3BF677C-2B12-C4FD-5735-157498C56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93BEDB-6065-ECDA-C5D7-8E410F18F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6CA9-18E4-4838-8603-263D4C487795}" type="datetime1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297645-8C41-9F9A-FE52-0D998DBB3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8962AD-A649-A212-860B-2C5F2A2F5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77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19CB25-F0FE-C178-05EA-8523198E3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latin typeface="+mn-ea"/>
                <a:ea typeface="+mn-ea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D359F8-DC05-8D5D-D7A1-2B9CBB4DF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6081"/>
            <a:ext cx="10515600" cy="419088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23E9633-B768-088B-7113-7E0321A524D4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54257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8EC38B-277D-ED12-F720-A3160BD21EA1}"/>
              </a:ext>
            </a:extLst>
          </p:cNvPr>
          <p:cNvSpPr/>
          <p:nvPr userDrawn="1"/>
        </p:nvSpPr>
        <p:spPr>
          <a:xfrm rot="5400000">
            <a:off x="5790939" y="485877"/>
            <a:ext cx="610121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図 12" descr="アイコン&#10;&#10;自動的に生成された説明">
            <a:extLst>
              <a:ext uri="{FF2B5EF4-FFF2-40B4-BE49-F238E27FC236}">
                <a16:creationId xmlns:a16="http://schemas.microsoft.com/office/drawing/2014/main" id="{8F5BE593-924F-D28D-C945-A290487B6A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7" y="6374605"/>
            <a:ext cx="423863" cy="423863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5EF4AB7-C9ED-5C2D-1AFD-BD278CF65CA9}"/>
              </a:ext>
            </a:extLst>
          </p:cNvPr>
          <p:cNvSpPr/>
          <p:nvPr userDrawn="1"/>
        </p:nvSpPr>
        <p:spPr>
          <a:xfrm rot="5400000">
            <a:off x="5913440" y="-5913436"/>
            <a:ext cx="365120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スライド番号プレースホルダー 14">
            <a:extLst>
              <a:ext uri="{FF2B5EF4-FFF2-40B4-BE49-F238E27FC236}">
                <a16:creationId xmlns:a16="http://schemas.microsoft.com/office/drawing/2014/main" id="{5F366CF1-864A-4F13-30BA-116A18B7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0407" y="0"/>
            <a:ext cx="594102" cy="365120"/>
          </a:xfrm>
        </p:spPr>
        <p:txBody>
          <a:bodyPr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6CA8D1A8-AA93-459F-912F-F33EB3A6BE4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AD30B546-CD35-25A6-C9DF-5D4EE1CED3C9}"/>
              </a:ext>
            </a:extLst>
          </p:cNvPr>
          <p:cNvSpPr txBox="1">
            <a:spLocks/>
          </p:cNvSpPr>
          <p:nvPr userDrawn="1"/>
        </p:nvSpPr>
        <p:spPr>
          <a:xfrm>
            <a:off x="7834313" y="6276816"/>
            <a:ext cx="4238625" cy="610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b="1" kern="120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algn="r"/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BUSINESS</a:t>
            </a:r>
            <a:r>
              <a:rPr lang="ja-JP" altLang="en-US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PLAN</a:t>
            </a:r>
            <a:r>
              <a:rPr lang="ja-JP" altLang="en-US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altLang="ja-JP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CONTEST</a:t>
            </a:r>
            <a:endParaRPr lang="ja-JP" altLang="en-US" sz="28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17" name="図 16" descr="ロゴ&#10;&#10;自動的に生成された説明">
            <a:extLst>
              <a:ext uri="{FF2B5EF4-FFF2-40B4-BE49-F238E27FC236}">
                <a16:creationId xmlns:a16="http://schemas.microsoft.com/office/drawing/2014/main" id="{E30ABE03-E491-85DD-78AA-F60823A7903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136" y="6374606"/>
            <a:ext cx="423863" cy="423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652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AAAFA1-7FEF-9508-3229-37E66C76B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BC2241-8D63-1E46-8A2A-9508A27A1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9BDB31-E820-75B7-B3A4-B6AD4FBC7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CC23-76E4-4391-9A53-9C815155E920}" type="datetime1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2F1A7E-58F1-4725-9F46-C52756B09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78D8BD-0B5C-60C9-2624-300FE3348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06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F5BDD3-54D9-061A-A2F4-D3C04E324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809740-EA4E-48A5-6137-422033EFCD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5AD927C-4F37-C927-CFA0-9B022E782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4ED72-1A58-F487-65B9-361054F29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31E92-7277-4C07-BB2F-54DDF342909C}" type="datetime1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A43B269-54D8-301E-5F0F-DDA0ED869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5C43A9-5D6E-1AF1-804C-A60451885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97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E578E5-A655-F551-DADB-4DCDB1A9F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D3B995-F411-0E16-A874-BA8E9A798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1303DB1-6D82-10D8-3962-1BEE28599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0F88121-60C0-481B-F841-60FDFC0B8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2E557F8-DA60-F517-A6E0-8C780EE371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E378793-6EC1-4CCF-DEB1-AAFC9EB12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AE15-9D50-4596-AC5E-E0E72856A345}" type="datetime1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C37EA4-8A14-4751-5CA9-E957FDA17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3ACBB1B-3A45-41D1-AB77-2F19C5B3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670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762FD6-15C9-66EC-28D9-B11057C3C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C80987-B49D-911C-C516-9794E65B7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4BCDF-703B-426C-AE68-86EF6ECA6777}" type="datetime1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A67312E-0DCB-25E6-DECD-63D7D6BF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367EDB0-2EA7-EF41-8B69-A5D917593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32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16C2122-8F65-7C2F-9075-EC87657F7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D2C2-1A02-42AB-BC59-864A1BAC711D}" type="datetime1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862BC60-A38D-D7FD-FF75-62DF27C32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3723F06-35A5-5A25-0D9E-32936085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55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699F4F-DDAF-1833-9B9F-80A9E5EEB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648584-54A1-08A6-1206-915741ECE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7C693A-D6F3-931E-47ED-39D802096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BF9145-6DB0-6C4E-6358-BB05C46FA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342C-49F0-4D78-9373-C287B3375313}" type="datetime1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03CF9A-C1D5-94D8-BE6F-91FFC17CA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14C84D-349A-317D-90DF-BCC835E34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005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942C60-13BE-605F-E293-CBE98C561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A6E3AE-A465-9F35-165C-A9BA37C99E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493DD8-0F79-569C-6A3D-5DA271D7BD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E0DCD1-FF6D-9DBA-DE0C-351544B4D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86CD5-C2F0-4A4A-82DD-CBE255EF909C}" type="datetime1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6A0241-23B0-F7B4-4F2A-A7812EAED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0F5358-5AA4-B68E-20C1-4F018C974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247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9EF405E-B046-EE71-7C77-7BCE16B35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354DB7-10A0-6994-26D5-10B198083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C0874F-F976-6ACB-D668-C6E03822B6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B8BEE-24A9-4662-8B11-64EB6EB700C1}" type="datetime1">
              <a:rPr kumimoji="1" lang="ja-JP" altLang="en-US" smtClean="0"/>
              <a:t>2024/7/7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416CBE-931D-16D6-D8C9-25255DFB71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771412-CF37-5A0B-409B-A96394BB50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8D1A8-AA93-459F-912F-F33EB3A6B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69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F38119-39D1-BE6A-5696-A3BE0A3EA8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9074"/>
            <a:ext cx="12192001" cy="6067426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+mn-ea"/>
                <a:ea typeface="+mn-ea"/>
              </a:rPr>
              <a:t>リーンキャンバス</a:t>
            </a:r>
            <a:br>
              <a:rPr kumimoji="1" lang="en-US" altLang="ja-JP" sz="5400" b="1" dirty="0">
                <a:latin typeface="+mn-ea"/>
                <a:ea typeface="+mn-ea"/>
              </a:rPr>
            </a:br>
            <a:r>
              <a:rPr kumimoji="1" lang="ja-JP" altLang="en-US" sz="4400" b="1" dirty="0">
                <a:latin typeface="+mn-ea"/>
                <a:ea typeface="+mn-ea"/>
              </a:rPr>
              <a:t>の使い方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933363B-CE7C-1B4B-7E41-D6C8DCEB9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512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CB887D95-3AE9-512F-D5CA-41CC98F9D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リーンキャンバスの書き方</a:t>
            </a:r>
            <a:endParaRPr lang="ja-JP" altLang="en-US" dirty="0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3B6533D5-1C2F-25BB-AAB0-189D6FD6FD7B}"/>
              </a:ext>
            </a:extLst>
          </p:cNvPr>
          <p:cNvSpPr txBox="1">
            <a:spLocks/>
          </p:cNvSpPr>
          <p:nvPr/>
        </p:nvSpPr>
        <p:spPr>
          <a:xfrm>
            <a:off x="5567590" y="2266950"/>
            <a:ext cx="5786210" cy="3964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200" b="1" dirty="0">
                <a:solidFill>
                  <a:schemeClr val="accent2"/>
                </a:solidFill>
              </a:rPr>
              <a:t>「⑤チャネル」を選定する　　</a:t>
            </a:r>
            <a:endParaRPr kumimoji="1" lang="en-US" altLang="ja-JP" sz="2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ja-JP" altLang="en-US" sz="2200" dirty="0"/>
              <a:t>　どのように商品サービスを知ってもらうか</a:t>
            </a:r>
            <a:endParaRPr lang="en-US" altLang="ja-JP" sz="2200" dirty="0"/>
          </a:p>
          <a:p>
            <a:pPr marL="0" indent="0">
              <a:buNone/>
            </a:pPr>
            <a:r>
              <a:rPr kumimoji="1" lang="ja-JP" altLang="en-US" sz="2200" dirty="0"/>
              <a:t>　どんな方法が有効なのか　</a:t>
            </a:r>
            <a:endParaRPr kumimoji="1" lang="en-US" altLang="ja-JP" sz="2200" dirty="0"/>
          </a:p>
          <a:p>
            <a:pPr marL="0" indent="0">
              <a:buNone/>
            </a:pPr>
            <a:endParaRPr kumimoji="1" lang="en-US" altLang="ja-JP" sz="2200" dirty="0"/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対面販売、ネット販売、決済方法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オンライン広告、オフライン広告</a:t>
            </a:r>
            <a:endParaRPr kumimoji="1"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チラシ、</a:t>
            </a:r>
            <a:r>
              <a:rPr lang="en-US" altLang="ja-JP" sz="2200" dirty="0">
                <a:solidFill>
                  <a:schemeClr val="accent1"/>
                </a:solidFill>
              </a:rPr>
              <a:t>CM</a:t>
            </a:r>
            <a:r>
              <a:rPr lang="ja-JP" altLang="en-US" sz="2200" dirty="0">
                <a:solidFill>
                  <a:schemeClr val="accent1"/>
                </a:solidFill>
              </a:rPr>
              <a:t>、</a:t>
            </a:r>
            <a:r>
              <a:rPr lang="en-US" altLang="ja-JP" sz="2200" dirty="0">
                <a:solidFill>
                  <a:schemeClr val="accent1"/>
                </a:solidFill>
              </a:rPr>
              <a:t>SNS</a:t>
            </a:r>
            <a:r>
              <a:rPr lang="ja-JP" altLang="en-US" sz="2200" dirty="0">
                <a:solidFill>
                  <a:schemeClr val="accent1"/>
                </a:solidFill>
              </a:rPr>
              <a:t>、口コミ、紹介</a:t>
            </a:r>
            <a:endParaRPr lang="en-US" altLang="ja-JP" sz="2200" dirty="0">
              <a:solidFill>
                <a:schemeClr val="accent1"/>
              </a:solidFill>
            </a:endParaRP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ACF49DD9-0887-6EB6-1CB1-FAEEA4898676}"/>
              </a:ext>
            </a:extLst>
          </p:cNvPr>
          <p:cNvSpPr txBox="1">
            <a:spLocks/>
          </p:cNvSpPr>
          <p:nvPr/>
        </p:nvSpPr>
        <p:spPr>
          <a:xfrm>
            <a:off x="5567590" y="1677228"/>
            <a:ext cx="5786209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手順６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29AA05C-5A3F-9545-14E8-045F9468F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9C75267-74EA-9B2F-D1E2-0036A9F5BC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595" y="1434480"/>
            <a:ext cx="3060902" cy="4635500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806C10F-C55F-64DC-3A85-DC27D855CFBA}"/>
              </a:ext>
            </a:extLst>
          </p:cNvPr>
          <p:cNvSpPr/>
          <p:nvPr/>
        </p:nvSpPr>
        <p:spPr>
          <a:xfrm>
            <a:off x="1882223" y="3509554"/>
            <a:ext cx="1965199" cy="2011680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38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FB38DF3D-3CF1-1324-4AF4-E3D31236D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リーンキャンバスの書き方</a:t>
            </a:r>
            <a:endParaRPr lang="ja-JP" altLang="en-US" dirty="0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D0503C0A-461E-4D14-27AA-00661E7DE800}"/>
              </a:ext>
            </a:extLst>
          </p:cNvPr>
          <p:cNvSpPr txBox="1">
            <a:spLocks/>
          </p:cNvSpPr>
          <p:nvPr/>
        </p:nvSpPr>
        <p:spPr>
          <a:xfrm>
            <a:off x="939248" y="3899660"/>
            <a:ext cx="10043077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手順５</a:t>
            </a: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01CB6C24-DC0F-1EC3-273D-050F1560679A}"/>
              </a:ext>
            </a:extLst>
          </p:cNvPr>
          <p:cNvSpPr txBox="1">
            <a:spLocks/>
          </p:cNvSpPr>
          <p:nvPr/>
        </p:nvSpPr>
        <p:spPr>
          <a:xfrm>
            <a:off x="939247" y="4489383"/>
            <a:ext cx="10043077" cy="1987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200" b="1" dirty="0">
                <a:solidFill>
                  <a:schemeClr val="accent2"/>
                </a:solidFill>
              </a:rPr>
              <a:t>「⑥収益構造」を決める</a:t>
            </a:r>
            <a:endParaRPr kumimoji="1" lang="en-US" altLang="ja-JP" sz="2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kumimoji="1" lang="ja-JP" altLang="en-US" sz="2200" dirty="0">
                <a:solidFill>
                  <a:schemeClr val="accent1"/>
                </a:solidFill>
              </a:rPr>
              <a:t>　単価・数量</a:t>
            </a:r>
            <a:endParaRPr kumimoji="1"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</a:t>
            </a:r>
            <a:r>
              <a:rPr lang="en-US" altLang="ja-JP" sz="2200" dirty="0">
                <a:solidFill>
                  <a:schemeClr val="accent1"/>
                </a:solidFill>
              </a:rPr>
              <a:t>1</a:t>
            </a:r>
            <a:r>
              <a:rPr lang="ja-JP" altLang="en-US" sz="2200" dirty="0">
                <a:solidFill>
                  <a:schemeClr val="accent1"/>
                </a:solidFill>
              </a:rPr>
              <a:t>人当たりの</a:t>
            </a:r>
            <a:r>
              <a:rPr kumimoji="1" lang="ja-JP" altLang="en-US" sz="2200" dirty="0">
                <a:solidFill>
                  <a:schemeClr val="accent1"/>
                </a:solidFill>
              </a:rPr>
              <a:t>予想収益</a:t>
            </a:r>
            <a:endParaRPr kumimoji="1"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</a:t>
            </a:r>
            <a:r>
              <a:rPr kumimoji="1" lang="ja-JP" altLang="en-US" sz="2200" dirty="0">
                <a:solidFill>
                  <a:schemeClr val="accent1"/>
                </a:solidFill>
              </a:rPr>
              <a:t>粗利</a:t>
            </a:r>
            <a:endParaRPr kumimoji="1" lang="en-US" altLang="ja-JP" sz="2200" dirty="0">
              <a:solidFill>
                <a:schemeClr val="accent1"/>
              </a:solidFill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CCBC155-F16B-5210-EEF6-69532C345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2F66552-A897-4D5C-A9BE-E8C0323C30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95" y="1503827"/>
            <a:ext cx="10670010" cy="2395833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197AD71-8251-9B81-7D25-7CBBCAB8C25E}"/>
              </a:ext>
            </a:extLst>
          </p:cNvPr>
          <p:cNvSpPr/>
          <p:nvPr/>
        </p:nvSpPr>
        <p:spPr>
          <a:xfrm>
            <a:off x="6052931" y="1771325"/>
            <a:ext cx="5300869" cy="1468264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699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39BD6-4254-C385-725C-A238C0AE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リーンキャンバスの書き方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A2E2288B-E2F5-61F9-F8FF-013CB1AECA6A}"/>
              </a:ext>
            </a:extLst>
          </p:cNvPr>
          <p:cNvSpPr txBox="1">
            <a:spLocks/>
          </p:cNvSpPr>
          <p:nvPr/>
        </p:nvSpPr>
        <p:spPr>
          <a:xfrm>
            <a:off x="939248" y="3880610"/>
            <a:ext cx="10043077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手順９</a:t>
            </a: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3E3F32D1-E43D-D90A-FA5F-E3749D723F5C}"/>
              </a:ext>
            </a:extLst>
          </p:cNvPr>
          <p:cNvSpPr txBox="1">
            <a:spLocks/>
          </p:cNvSpPr>
          <p:nvPr/>
        </p:nvSpPr>
        <p:spPr>
          <a:xfrm>
            <a:off x="939247" y="4470333"/>
            <a:ext cx="10043077" cy="1987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200" b="1" dirty="0">
                <a:solidFill>
                  <a:schemeClr val="accent2"/>
                </a:solidFill>
              </a:rPr>
              <a:t>「⑦費用構造」を洗い出す　　</a:t>
            </a:r>
            <a:endParaRPr lang="en-US" altLang="ja-JP" sz="2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すべての経費を想定する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スタートアップは特に費用がかかり資金が必要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収益とのバランスで数年以内に黒字化しないのであれば、事業化しない！</a:t>
            </a:r>
            <a:endParaRPr lang="en-US" altLang="ja-JP" sz="2200" dirty="0">
              <a:solidFill>
                <a:schemeClr val="accent1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F21B99-9FF2-483B-E97B-3528A0C54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12</a:t>
            </a:fld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70763FBD-9EC0-689D-3405-FC45F95569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90" y="1515733"/>
            <a:ext cx="10670010" cy="2395833"/>
          </a:xfrm>
          <a:prstGeom prst="rect">
            <a:avLst/>
          </a:prstGeom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0FF2A49D-84E8-640A-95FA-4DB6D674D3ED}"/>
              </a:ext>
            </a:extLst>
          </p:cNvPr>
          <p:cNvSpPr/>
          <p:nvPr/>
        </p:nvSpPr>
        <p:spPr>
          <a:xfrm>
            <a:off x="838200" y="1785257"/>
            <a:ext cx="5300869" cy="1567543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681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8E4A4C09-C337-E0FD-5922-ABD094F59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リーンキャンバスの書き方</a:t>
            </a:r>
            <a:endParaRPr lang="ja-JP" altLang="en-US" dirty="0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6DA6757E-69DE-611A-8633-862629E9B12C}"/>
              </a:ext>
            </a:extLst>
          </p:cNvPr>
          <p:cNvSpPr txBox="1">
            <a:spLocks/>
          </p:cNvSpPr>
          <p:nvPr/>
        </p:nvSpPr>
        <p:spPr>
          <a:xfrm>
            <a:off x="5567590" y="2266950"/>
            <a:ext cx="5786210" cy="3964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200" b="1" dirty="0">
                <a:solidFill>
                  <a:schemeClr val="accent2"/>
                </a:solidFill>
              </a:rPr>
              <a:t>「⑦主要指数」を設定する　　</a:t>
            </a:r>
            <a:endParaRPr kumimoji="1" lang="en-US" altLang="ja-JP" sz="2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ja-JP" altLang="en-US" sz="2200" dirty="0"/>
              <a:t>新商品を売るにあたって</a:t>
            </a:r>
            <a:endParaRPr lang="en-US" altLang="ja-JP" sz="2200" dirty="0"/>
          </a:p>
          <a:p>
            <a:pPr marL="0" indent="0">
              <a:buNone/>
            </a:pPr>
            <a:r>
              <a:rPr lang="ja-JP" altLang="en-US" sz="2200" dirty="0"/>
              <a:t>中間地点や最終地点での目標を設定する</a:t>
            </a:r>
            <a:endParaRPr lang="en-US" altLang="ja-JP" sz="2200" dirty="0"/>
          </a:p>
          <a:p>
            <a:pPr marL="0" indent="0">
              <a:buNone/>
            </a:pPr>
            <a:r>
              <a:rPr kumimoji="1" lang="ja-JP" altLang="en-US" sz="2200" dirty="0"/>
              <a:t>　</a:t>
            </a:r>
            <a:endParaRPr kumimoji="1" lang="en-US" altLang="ja-JP" sz="2200" dirty="0"/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時間軸によって進捗管理を実行する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撤退ポイントを決めることも重要</a:t>
            </a:r>
            <a:endParaRPr lang="en-US" altLang="ja-JP" sz="2200" dirty="0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134F13F7-18B5-808B-23DE-0B246765C9D7}"/>
              </a:ext>
            </a:extLst>
          </p:cNvPr>
          <p:cNvSpPr txBox="1">
            <a:spLocks/>
          </p:cNvSpPr>
          <p:nvPr/>
        </p:nvSpPr>
        <p:spPr>
          <a:xfrm>
            <a:off x="5567590" y="1690688"/>
            <a:ext cx="5786209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手順７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A67EDA8-662A-EC14-DA7A-299AD7479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13</a:t>
            </a:fld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411A2D1-17AF-653E-325E-D6E828A812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234" y="1471749"/>
            <a:ext cx="3300528" cy="4605388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3A7F3B7-E421-2D3D-520E-4992833D7979}"/>
              </a:ext>
            </a:extLst>
          </p:cNvPr>
          <p:cNvSpPr/>
          <p:nvPr/>
        </p:nvSpPr>
        <p:spPr>
          <a:xfrm>
            <a:off x="1843891" y="3640183"/>
            <a:ext cx="2027040" cy="2074146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196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C35677B3-22AA-0D6F-F22D-E58A6EB18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リーンキャンバスの書き方</a:t>
            </a:r>
            <a:endParaRPr lang="ja-JP" altLang="en-US" dirty="0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A0EAC79F-922B-11AB-F36C-294E074D75F5}"/>
              </a:ext>
            </a:extLst>
          </p:cNvPr>
          <p:cNvSpPr txBox="1">
            <a:spLocks/>
          </p:cNvSpPr>
          <p:nvPr/>
        </p:nvSpPr>
        <p:spPr>
          <a:xfrm>
            <a:off x="5567590" y="2266950"/>
            <a:ext cx="5786210" cy="3964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200" b="1" dirty="0">
                <a:solidFill>
                  <a:schemeClr val="accent2"/>
                </a:solidFill>
              </a:rPr>
              <a:t>「⑨圧倒的な優位性」を洗い出す　　</a:t>
            </a:r>
            <a:endParaRPr kumimoji="1" lang="en-US" altLang="ja-JP" sz="2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ja-JP" altLang="en-US" sz="2200" dirty="0"/>
              <a:t>　他社が真似できないポイントを整理</a:t>
            </a:r>
            <a:endParaRPr lang="en-US" altLang="ja-JP" sz="2200" dirty="0"/>
          </a:p>
          <a:p>
            <a:pPr marL="0" indent="0">
              <a:buNone/>
            </a:pPr>
            <a:r>
              <a:rPr lang="ja-JP" altLang="en-US" sz="2200" dirty="0"/>
              <a:t>　</a:t>
            </a:r>
            <a:endParaRPr lang="en-US" altLang="ja-JP" sz="2200" dirty="0"/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立地、サービス品質、ブランド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他社が参入をためらうような原因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を整理する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ここを認識して市場に挑む！</a:t>
            </a:r>
            <a:endParaRPr lang="en-US" altLang="ja-JP" sz="2200" dirty="0">
              <a:solidFill>
                <a:schemeClr val="accent1"/>
              </a:solidFill>
            </a:endParaRP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EE1F002E-57F1-4B02-F131-43D4453296E5}"/>
              </a:ext>
            </a:extLst>
          </p:cNvPr>
          <p:cNvSpPr txBox="1">
            <a:spLocks/>
          </p:cNvSpPr>
          <p:nvPr/>
        </p:nvSpPr>
        <p:spPr>
          <a:xfrm>
            <a:off x="5567590" y="1677228"/>
            <a:ext cx="5786209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手順８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2117774-CDCC-0E4D-7497-176A784B7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14</a:t>
            </a:fld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A996FFD-F04F-C94F-BAF9-E6201AD325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227" y="1373045"/>
            <a:ext cx="3454720" cy="4857962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F76B704-7AA7-F9F5-DC33-3C7EEDA7A310}"/>
              </a:ext>
            </a:extLst>
          </p:cNvPr>
          <p:cNvSpPr/>
          <p:nvPr/>
        </p:nvSpPr>
        <p:spPr>
          <a:xfrm>
            <a:off x="2020389" y="1677228"/>
            <a:ext cx="1933302" cy="2084875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009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グループワークで</a:t>
            </a:r>
            <a:r>
              <a:rPr kumimoji="1" lang="ja-JP" altLang="en-US" dirty="0"/>
              <a:t>実施する場合は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40981"/>
          </a:xfrm>
        </p:spPr>
        <p:txBody>
          <a:bodyPr/>
          <a:lstStyle/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思い込みが邪魔をする（</a:t>
            </a:r>
            <a:r>
              <a:rPr lang="ja-JP" altLang="en-US" sz="28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多様な意見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を歓迎）</a:t>
            </a:r>
          </a:p>
          <a:p>
            <a:r>
              <a:rPr lang="ja-JP" altLang="en-US" sz="28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事実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（現場の声、顧客の声等）に基づいて整理する</a:t>
            </a:r>
          </a:p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付箋を使ってたくさん書き出そう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4" y="3543027"/>
            <a:ext cx="10515600" cy="458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</a:t>
            </a:r>
            <a:r>
              <a:rPr lang="en-US" altLang="ja-JP" sz="1800" b="1" kern="0" dirty="0">
                <a:latin typeface="+mn-ea"/>
                <a:cs typeface="ＭＳ Ｐゴシック" panose="020B0600070205080204" pitchFamily="50" charset="-128"/>
              </a:rPr>
              <a:t>※</a:t>
            </a: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同じ付箋がたくさんあるってことはみんなが思っていること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84C619CE-9B3E-00F1-1F05-C5BC0185F21E}"/>
              </a:ext>
            </a:extLst>
          </p:cNvPr>
          <p:cNvSpPr txBox="1">
            <a:spLocks/>
          </p:cNvSpPr>
          <p:nvPr/>
        </p:nvSpPr>
        <p:spPr>
          <a:xfrm>
            <a:off x="838200" y="4220482"/>
            <a:ext cx="10515600" cy="673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人の意見にどんどん</a:t>
            </a:r>
            <a:r>
              <a:rPr lang="ja-JP" altLang="en-US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相乗り</a:t>
            </a:r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する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6AAEDB15-23CD-7DC8-B18B-E31D800CB142}"/>
              </a:ext>
            </a:extLst>
          </p:cNvPr>
          <p:cNvSpPr txBox="1">
            <a:spLocks/>
          </p:cNvSpPr>
          <p:nvPr/>
        </p:nvSpPr>
        <p:spPr>
          <a:xfrm>
            <a:off x="949234" y="4883898"/>
            <a:ext cx="10515600" cy="458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400" b="1" kern="0" dirty="0">
                <a:latin typeface="+mn-ea"/>
                <a:cs typeface="ＭＳ Ｐゴシック" panose="020B0600070205080204" pitchFamily="50" charset="-128"/>
              </a:rPr>
              <a:t>☞便乗のアイデアから新アイデアが生まれることも</a:t>
            </a:r>
          </a:p>
        </p:txBody>
      </p:sp>
    </p:spTree>
    <p:extLst>
      <p:ext uri="{BB962C8B-B14F-4D97-AF65-F5344CB8AC3E}">
        <p14:creationId xmlns:p14="http://schemas.microsoft.com/office/powerpoint/2010/main" val="2352806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0450-C0A5-AA5B-BC6B-2F1D56EA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グループワークで</a:t>
            </a:r>
            <a:r>
              <a:rPr kumimoji="1" lang="ja-JP" altLang="en-US" dirty="0"/>
              <a:t>実施する場合は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F882BA-F1DC-6703-8B9D-79830B1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1701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注意事項</a:t>
            </a:r>
            <a:endParaRPr lang="en-US" altLang="ja-JP" sz="2800" b="1" kern="0" dirty="0">
              <a:latin typeface="+mn-ea"/>
              <a:cs typeface="ＭＳ Ｐゴシック" panose="020B0600070205080204" pitchFamily="50" charset="-128"/>
            </a:endParaRPr>
          </a:p>
          <a:p>
            <a:r>
              <a:rPr lang="en-US" altLang="ja-JP" b="1" kern="0" dirty="0">
                <a:latin typeface="+mn-ea"/>
                <a:cs typeface="ＭＳ Ｐゴシック" panose="020B0600070205080204" pitchFamily="50" charset="-128"/>
              </a:rPr>
              <a:t>【</a:t>
            </a:r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意見を出し合う時間</a:t>
            </a:r>
            <a:r>
              <a:rPr lang="en-US" altLang="ja-JP" b="1" kern="0" dirty="0">
                <a:latin typeface="+mn-ea"/>
                <a:cs typeface="ＭＳ Ｐゴシック" panose="020B0600070205080204" pitchFamily="50" charset="-128"/>
              </a:rPr>
              <a:t>】</a:t>
            </a:r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と</a:t>
            </a:r>
            <a:r>
              <a:rPr lang="en-US" altLang="ja-JP" b="1" kern="0" dirty="0">
                <a:latin typeface="+mn-ea"/>
                <a:cs typeface="ＭＳ Ｐゴシック" panose="020B0600070205080204" pitchFamily="50" charset="-128"/>
              </a:rPr>
              <a:t>【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意見をまとめ上げる時間</a:t>
            </a:r>
            <a:r>
              <a:rPr lang="en-US" altLang="ja-JP" sz="2800" b="1" kern="0" dirty="0">
                <a:latin typeface="+mn-ea"/>
                <a:cs typeface="ＭＳ Ｐゴシック" panose="020B0600070205080204" pitchFamily="50" charset="-128"/>
              </a:rPr>
              <a:t>】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を意識</a:t>
            </a:r>
            <a:endParaRPr lang="en-US" altLang="ja-JP" sz="2800" b="1" kern="0" dirty="0">
              <a:latin typeface="+mn-ea"/>
              <a:cs typeface="ＭＳ Ｐゴシック" panose="020B0600070205080204" pitchFamily="50" charset="-128"/>
            </a:endParaRPr>
          </a:p>
          <a:p>
            <a:endParaRPr lang="en-US" altLang="ja-JP" b="1" kern="0" dirty="0"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意見を出し合う時間は、</a:t>
            </a:r>
            <a:r>
              <a:rPr lang="ja-JP" altLang="en-US" sz="28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他人の意見を否定しない</a:t>
            </a:r>
            <a:endParaRPr lang="en-US" altLang="ja-JP" sz="2800" b="1" kern="0" dirty="0">
              <a:solidFill>
                <a:schemeClr val="accent2"/>
              </a:solidFill>
              <a:latin typeface="+mn-ea"/>
              <a:cs typeface="ＭＳ Ｐゴシック" panose="020B0600070205080204" pitchFamily="50" charset="-128"/>
            </a:endParaRPr>
          </a:p>
          <a:p>
            <a:r>
              <a:rPr lang="en-US" altLang="ja-JP" b="1" kern="0" dirty="0">
                <a:latin typeface="+mn-ea"/>
                <a:cs typeface="ＭＳ Ｐゴシック" panose="020B0600070205080204" pitchFamily="50" charset="-128"/>
              </a:rPr>
              <a:t>『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だけどさ･･、でもさ･･</a:t>
            </a:r>
            <a:r>
              <a:rPr lang="en-US" altLang="ja-JP" sz="2800" b="1" kern="0" dirty="0">
                <a:latin typeface="+mn-ea"/>
                <a:cs typeface="ＭＳ Ｐゴシック" panose="020B0600070205080204" pitchFamily="50" charset="-128"/>
              </a:rPr>
              <a:t>』</a:t>
            </a:r>
          </a:p>
          <a:p>
            <a:r>
              <a:rPr lang="en-US" altLang="ja-JP" b="1" kern="0" dirty="0">
                <a:latin typeface="+mn-ea"/>
                <a:cs typeface="ＭＳ Ｐゴシック" panose="020B0600070205080204" pitchFamily="50" charset="-128"/>
              </a:rPr>
              <a:t>『</a:t>
            </a:r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それは無理じゃない？</a:t>
            </a:r>
            <a:r>
              <a:rPr lang="en-US" altLang="ja-JP" b="1" kern="0" dirty="0">
                <a:latin typeface="+mn-ea"/>
                <a:cs typeface="ＭＳ Ｐゴシック" panose="020B0600070205080204" pitchFamily="50" charset="-128"/>
              </a:rPr>
              <a:t>』</a:t>
            </a:r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は禁止　</a:t>
            </a:r>
            <a:r>
              <a:rPr lang="ja-JP" altLang="en-US" sz="2800" b="1" kern="0" dirty="0">
                <a:solidFill>
                  <a:schemeClr val="accent2"/>
                </a:solidFill>
                <a:latin typeface="+mn-ea"/>
                <a:cs typeface="ＭＳ Ｐゴシック" panose="020B0600070205080204" pitchFamily="50" charset="-128"/>
              </a:rPr>
              <a:t>アイデアは多い方がいい！</a:t>
            </a:r>
            <a:endParaRPr lang="en-US" altLang="ja-JP" sz="2800" b="1" kern="0" dirty="0">
              <a:solidFill>
                <a:schemeClr val="accent2"/>
              </a:solidFill>
              <a:latin typeface="+mn-ea"/>
              <a:cs typeface="ＭＳ Ｐゴシック" panose="020B0600070205080204" pitchFamily="50" charset="-128"/>
            </a:endParaRPr>
          </a:p>
          <a:p>
            <a:endParaRPr lang="en-US" altLang="ja-JP" sz="2800" b="1" kern="0" dirty="0"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sz="2800" b="1" kern="0" dirty="0">
                <a:latin typeface="+mn-ea"/>
                <a:cs typeface="ＭＳ Ｐゴシック" panose="020B0600070205080204" pitchFamily="50" charset="-128"/>
              </a:rPr>
              <a:t>意見をまとめ上げる時間は、事実やデータに基づいて</a:t>
            </a:r>
            <a:endParaRPr lang="en-US" altLang="ja-JP" sz="2800" b="1" kern="0" dirty="0">
              <a:latin typeface="+mn-ea"/>
              <a:cs typeface="ＭＳ Ｐゴシック" panose="020B0600070205080204" pitchFamily="50" charset="-128"/>
            </a:endParaRPr>
          </a:p>
          <a:p>
            <a:r>
              <a:rPr lang="ja-JP" altLang="en-US" b="1" kern="0" dirty="0">
                <a:latin typeface="+mn-ea"/>
                <a:cs typeface="ＭＳ Ｐゴシック" panose="020B0600070205080204" pitchFamily="50" charset="-128"/>
              </a:rPr>
              <a:t>現実的な意見に絞っていきましょう</a:t>
            </a:r>
            <a:endParaRPr lang="en-US" altLang="ja-JP" sz="2800" b="1" kern="0" dirty="0">
              <a:latin typeface="+mn-ea"/>
              <a:cs typeface="ＭＳ Ｐゴシック" panose="020B0600070205080204" pitchFamily="50" charset="-128"/>
            </a:endParaRPr>
          </a:p>
          <a:p>
            <a:endParaRPr lang="en-US" altLang="ja-JP" sz="2800" b="1" kern="0" dirty="0">
              <a:latin typeface="+mn-ea"/>
              <a:cs typeface="ＭＳ Ｐゴシック" panose="020B0600070205080204" pitchFamily="50" charset="-128"/>
            </a:endParaRPr>
          </a:p>
          <a:p>
            <a:endParaRPr lang="ja-JP" altLang="en-US" sz="2800" b="1" kern="0" dirty="0"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71927DF0-D868-4BD2-46C4-0E9234C9938D}"/>
              </a:ext>
            </a:extLst>
          </p:cNvPr>
          <p:cNvSpPr txBox="1">
            <a:spLocks/>
          </p:cNvSpPr>
          <p:nvPr/>
        </p:nvSpPr>
        <p:spPr>
          <a:xfrm>
            <a:off x="949234" y="3543027"/>
            <a:ext cx="10515600" cy="458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800" b="1" kern="0" dirty="0">
                <a:latin typeface="+mn-ea"/>
                <a:cs typeface="ＭＳ Ｐゴシック" panose="020B0600070205080204" pitchFamily="50" charset="-128"/>
              </a:rPr>
              <a:t>　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84C619CE-9B3E-00F1-1F05-C5BC0185F21E}"/>
              </a:ext>
            </a:extLst>
          </p:cNvPr>
          <p:cNvSpPr txBox="1">
            <a:spLocks/>
          </p:cNvSpPr>
          <p:nvPr/>
        </p:nvSpPr>
        <p:spPr>
          <a:xfrm>
            <a:off x="838200" y="4220482"/>
            <a:ext cx="10515600" cy="673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b="1" kern="0" dirty="0"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6AAEDB15-23CD-7DC8-B18B-E31D800CB142}"/>
              </a:ext>
            </a:extLst>
          </p:cNvPr>
          <p:cNvSpPr txBox="1">
            <a:spLocks/>
          </p:cNvSpPr>
          <p:nvPr/>
        </p:nvSpPr>
        <p:spPr>
          <a:xfrm>
            <a:off x="949234" y="4883898"/>
            <a:ext cx="10515600" cy="458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ja-JP" altLang="en-US" sz="2400" b="1" kern="0" dirty="0">
              <a:latin typeface="+mn-ea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3975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D66E1A8-C927-6E4A-6495-22CF882AA839}"/>
              </a:ext>
            </a:extLst>
          </p:cNvPr>
          <p:cNvSpPr/>
          <p:nvPr/>
        </p:nvSpPr>
        <p:spPr>
          <a:xfrm>
            <a:off x="1000126" y="1690689"/>
            <a:ext cx="10353674" cy="2195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D0DE664C-9569-D09F-141E-AB7CE083E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1858" y="1860431"/>
            <a:ext cx="10515600" cy="2195512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kumimoji="1" lang="ja-JP" altLang="en-US" sz="2400" b="1" dirty="0"/>
              <a:t>ビジネスモデルキャンバスと同様に</a:t>
            </a:r>
            <a:endParaRPr kumimoji="1" lang="en-US" altLang="ja-JP" sz="2400" b="1" dirty="0"/>
          </a:p>
          <a:p>
            <a:pPr marL="0" indent="0" algn="l">
              <a:buNone/>
            </a:pPr>
            <a:r>
              <a:rPr kumimoji="1" lang="ja-JP" altLang="en-US" sz="2400" b="1" dirty="0"/>
              <a:t>ビジネス構造を</a:t>
            </a:r>
            <a:r>
              <a:rPr kumimoji="1" lang="ja-JP" altLang="en-US" sz="2400" b="1" dirty="0">
                <a:solidFill>
                  <a:schemeClr val="accent2"/>
                </a:solidFill>
              </a:rPr>
              <a:t>可視化</a:t>
            </a:r>
            <a:r>
              <a:rPr kumimoji="1" lang="ja-JP" altLang="en-US" sz="2400" b="1" dirty="0"/>
              <a:t>するフレームワーク</a:t>
            </a:r>
            <a:endParaRPr kumimoji="1" lang="en-US" altLang="ja-JP" sz="2400" b="1" dirty="0"/>
          </a:p>
          <a:p>
            <a:pPr marL="0" indent="0" algn="l">
              <a:buNone/>
            </a:pPr>
            <a:endParaRPr kumimoji="1" lang="en-US" altLang="ja-JP" sz="2400" b="1" dirty="0"/>
          </a:p>
          <a:p>
            <a:pPr marL="0" indent="0" algn="l">
              <a:buNone/>
            </a:pPr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スタートアップに特化</a:t>
            </a:r>
            <a:r>
              <a:rPr kumimoji="1" lang="ja-JP" altLang="en-US" sz="2400" dirty="0"/>
              <a:t>したフレームつくりになっている</a:t>
            </a:r>
            <a:endParaRPr kumimoji="1" lang="en-US" altLang="ja-JP" sz="2400" dirty="0"/>
          </a:p>
          <a:p>
            <a:pPr marL="0" indent="0" algn="l">
              <a:buNone/>
            </a:pPr>
            <a:r>
              <a:rPr lang="ja-JP" altLang="en-US" sz="2400" dirty="0"/>
              <a:t>　</a:t>
            </a:r>
            <a:r>
              <a:rPr lang="en-US" altLang="ja-JP" sz="1800" dirty="0"/>
              <a:t>※</a:t>
            </a:r>
            <a:r>
              <a:rPr lang="ja-JP" altLang="en-US" sz="1800" dirty="0"/>
              <a:t>とりわけ顧客ニーズを重要視</a:t>
            </a:r>
            <a:endParaRPr kumimoji="1" lang="en-US" altLang="ja-JP" sz="1800" dirty="0"/>
          </a:p>
          <a:p>
            <a:pPr marL="0" indent="0" algn="l">
              <a:buNone/>
            </a:pPr>
            <a:endParaRPr kumimoji="1" lang="en-US" altLang="ja-JP" sz="2400" dirty="0"/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F31CD868-19E1-43A0-9D15-BEEB964E9CC7}"/>
              </a:ext>
            </a:extLst>
          </p:cNvPr>
          <p:cNvSpPr txBox="1">
            <a:spLocks/>
          </p:cNvSpPr>
          <p:nvPr/>
        </p:nvSpPr>
        <p:spPr>
          <a:xfrm>
            <a:off x="3209925" y="4479605"/>
            <a:ext cx="5934075" cy="1452563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ビジネスの全体像を把握できる</a:t>
            </a:r>
            <a:endParaRPr lang="en-US" altLang="ja-JP" b="1" dirty="0">
              <a:solidFill>
                <a:schemeClr val="bg1"/>
              </a:solidFill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共有資料として優れている</a:t>
            </a:r>
          </a:p>
        </p:txBody>
      </p:sp>
      <p:sp>
        <p:nvSpPr>
          <p:cNvPr id="16" name="矢印: 下 15">
            <a:extLst>
              <a:ext uri="{FF2B5EF4-FFF2-40B4-BE49-F238E27FC236}">
                <a16:creationId xmlns:a16="http://schemas.microsoft.com/office/drawing/2014/main" id="{5A410F34-4451-E981-E575-D33C548D2FFD}"/>
              </a:ext>
            </a:extLst>
          </p:cNvPr>
          <p:cNvSpPr/>
          <p:nvPr/>
        </p:nvSpPr>
        <p:spPr>
          <a:xfrm>
            <a:off x="5857876" y="3736656"/>
            <a:ext cx="638174" cy="638575"/>
          </a:xfrm>
          <a:prstGeom prst="downArrow">
            <a:avLst>
              <a:gd name="adj1" fmla="val 38506"/>
              <a:gd name="adj2" fmla="val 5431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7">
            <a:extLst>
              <a:ext uri="{FF2B5EF4-FFF2-40B4-BE49-F238E27FC236}">
                <a16:creationId xmlns:a16="http://schemas.microsoft.com/office/drawing/2014/main" id="{7972206C-696F-C48B-C540-D82E8695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リーンキャンバスとは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64763F8-3638-EBA5-B8F5-397F8B5B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00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A3C677DF-D33A-76BD-EB9A-0197BDBF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6BD346FD-A5F3-8C4F-5F77-F6E55027E4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6600DD1-AD6E-2D05-218E-79E954B52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CEF94D8A-4E9C-ACF6-5CF9-E6BB2B916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24" y="136525"/>
            <a:ext cx="10331251" cy="672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34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39BD6-4254-C385-725C-A238C0AE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リーンキャンバスの書き方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858634-D9E3-3561-812A-2A038EB3E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6080"/>
            <a:ext cx="10515600" cy="409086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kumimoji="1" lang="ja-JP" altLang="en-US" dirty="0"/>
              <a:t>①～⑨の</a:t>
            </a:r>
            <a:r>
              <a:rPr kumimoji="1" lang="ja-JP" altLang="en-US" b="1" dirty="0">
                <a:solidFill>
                  <a:schemeClr val="accent2"/>
                </a:solidFill>
              </a:rPr>
              <a:t>すべての枠を埋める</a:t>
            </a:r>
            <a:r>
              <a:rPr kumimoji="1" lang="ja-JP" altLang="en-US" dirty="0"/>
              <a:t>と、</a:t>
            </a:r>
            <a:endParaRPr kumimoji="1" lang="en-US" altLang="ja-JP" dirty="0"/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dirty="0"/>
              <a:t>しっかりと要所を押さえたビジネスプランが出来上がる！</a:t>
            </a:r>
            <a:endParaRPr kumimoji="1" lang="en-US" altLang="ja-JP" dirty="0"/>
          </a:p>
          <a:p>
            <a:pPr marL="0" indent="0">
              <a:lnSpc>
                <a:spcPct val="120000"/>
              </a:lnSpc>
              <a:buNone/>
            </a:pPr>
            <a:endParaRPr kumimoji="1" lang="en-US" altLang="ja-JP" dirty="0"/>
          </a:p>
          <a:p>
            <a:pPr marL="0" indent="0">
              <a:lnSpc>
                <a:spcPct val="120000"/>
              </a:lnSpc>
              <a:buNone/>
            </a:pPr>
            <a:r>
              <a:rPr kumimoji="1" lang="ja-JP" altLang="en-US" dirty="0"/>
              <a:t>①～⑨が埋まらなければ、まだまだ準備不足！</a:t>
            </a:r>
            <a:endParaRPr kumimoji="1" lang="en-US" altLang="ja-JP" dirty="0"/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/>
              <a:t>スタートアップできません！</a:t>
            </a:r>
            <a:endParaRPr kumimoji="1" lang="en-US" altLang="ja-JP" dirty="0"/>
          </a:p>
          <a:p>
            <a:pPr marL="0" indent="0">
              <a:lnSpc>
                <a:spcPct val="120000"/>
              </a:lnSpc>
              <a:buNone/>
            </a:pPr>
            <a:endParaRPr kumimoji="1" lang="en-US" altLang="ja-JP" dirty="0"/>
          </a:p>
          <a:p>
            <a:pPr marL="0" indent="0">
              <a:lnSpc>
                <a:spcPct val="120000"/>
              </a:lnSpc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32C1E8-216D-0D5C-A8FC-B575B84BF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92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39BD6-4254-C385-725C-A238C0AE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リーンキャンバスの書き方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858634-D9E3-3561-812A-2A038EB3E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（準備）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b="1" dirty="0">
                <a:solidFill>
                  <a:schemeClr val="accent2"/>
                </a:solidFill>
              </a:rPr>
              <a:t>①と②と③が大事！ここを徹底的に考える</a:t>
            </a:r>
            <a:endParaRPr kumimoji="1" lang="en-US" altLang="ja-JP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①と②と③は戦略立案フェーズで見えてきているはず！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☞さらに具体化しよう！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u="sng" dirty="0"/>
              <a:t>①と②と③が複数ある場合は、シートも複数枚</a:t>
            </a:r>
            <a:r>
              <a:rPr lang="ja-JP" altLang="en-US" dirty="0"/>
              <a:t>で作ろう！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4D4F0A-FC92-19FB-2C5B-DEC92DD31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230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90ECC8C2-1F05-B7DD-BBEC-456A4D779962}"/>
              </a:ext>
            </a:extLst>
          </p:cNvPr>
          <p:cNvSpPr txBox="1">
            <a:spLocks/>
          </p:cNvSpPr>
          <p:nvPr/>
        </p:nvSpPr>
        <p:spPr>
          <a:xfrm>
            <a:off x="5567590" y="1677228"/>
            <a:ext cx="5786209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手順１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DC6EEC5A-067B-C5CB-7822-49D4F21080FD}"/>
              </a:ext>
            </a:extLst>
          </p:cNvPr>
          <p:cNvSpPr txBox="1">
            <a:spLocks/>
          </p:cNvSpPr>
          <p:nvPr/>
        </p:nvSpPr>
        <p:spPr>
          <a:xfrm>
            <a:off x="5567590" y="2266950"/>
            <a:ext cx="5786210" cy="3952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ja-JP" altLang="en-US" sz="2200" b="1" dirty="0">
                <a:solidFill>
                  <a:schemeClr val="accent2"/>
                </a:solidFill>
              </a:rPr>
              <a:t>「①顧客の課題」を見つける　　　</a:t>
            </a:r>
            <a:endParaRPr kumimoji="1" lang="en-US" altLang="ja-JP" sz="2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kumimoji="1" lang="ja-JP" altLang="en-US" sz="2200" dirty="0"/>
              <a:t>　顧客が困っていること</a:t>
            </a:r>
            <a:endParaRPr kumimoji="1" lang="en-US" altLang="ja-JP" sz="2200" dirty="0"/>
          </a:p>
          <a:p>
            <a:pPr marL="0" indent="0">
              <a:buNone/>
            </a:pPr>
            <a:r>
              <a:rPr kumimoji="1" lang="ja-JP" altLang="en-US" sz="2200" dirty="0"/>
              <a:t>　こんな品やサービスあったらいいな</a:t>
            </a:r>
            <a:endParaRPr kumimoji="1" lang="en-US" altLang="ja-JP" sz="2200" dirty="0"/>
          </a:p>
          <a:p>
            <a:pPr marL="0" indent="0">
              <a:buNone/>
            </a:pPr>
            <a:endParaRPr kumimoji="1" lang="en-US" altLang="ja-JP" sz="2200" dirty="0"/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</a:t>
            </a:r>
            <a:r>
              <a:rPr kumimoji="1" lang="ja-JP" altLang="en-US" sz="2200" dirty="0">
                <a:solidFill>
                  <a:schemeClr val="accent1"/>
                </a:solidFill>
              </a:rPr>
              <a:t>新商品、新サービス</a:t>
            </a:r>
            <a:r>
              <a:rPr lang="ja-JP" altLang="en-US" sz="2200" dirty="0">
                <a:solidFill>
                  <a:schemeClr val="accent1"/>
                </a:solidFill>
              </a:rPr>
              <a:t>、新パッケージ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新提案、</a:t>
            </a:r>
            <a:r>
              <a:rPr kumimoji="1" lang="ja-JP" altLang="en-US" sz="2200" dirty="0">
                <a:solidFill>
                  <a:schemeClr val="accent1"/>
                </a:solidFill>
              </a:rPr>
              <a:t>性能</a:t>
            </a:r>
            <a:r>
              <a:rPr kumimoji="1" lang="en-US" altLang="ja-JP" sz="2200" dirty="0">
                <a:solidFill>
                  <a:schemeClr val="accent1"/>
                </a:solidFill>
              </a:rPr>
              <a:t>UP</a:t>
            </a:r>
            <a:r>
              <a:rPr kumimoji="1" lang="ja-JP" altLang="en-US" sz="2200" dirty="0">
                <a:solidFill>
                  <a:schemeClr val="accent1"/>
                </a:solidFill>
              </a:rPr>
              <a:t>、効率</a:t>
            </a:r>
            <a:r>
              <a:rPr kumimoji="1" lang="en-US" altLang="ja-JP" sz="2200" dirty="0">
                <a:solidFill>
                  <a:schemeClr val="accent1"/>
                </a:solidFill>
              </a:rPr>
              <a:t>UP</a:t>
            </a: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いいね！ありがとう！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kumimoji="1" lang="ja-JP" altLang="en-US" sz="2200" dirty="0">
                <a:solidFill>
                  <a:schemeClr val="accent1"/>
                </a:solidFill>
              </a:rPr>
              <a:t>　問題解決、願望を叶える</a:t>
            </a:r>
          </a:p>
        </p:txBody>
      </p:sp>
      <p:sp>
        <p:nvSpPr>
          <p:cNvPr id="15" name="タイトル 14">
            <a:extLst>
              <a:ext uri="{FF2B5EF4-FFF2-40B4-BE49-F238E27FC236}">
                <a16:creationId xmlns:a16="http://schemas.microsoft.com/office/drawing/2014/main" id="{EF545068-DD8A-59CA-BFE8-8CDC3D82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リーンキャンバスの書き方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1FE3D9A-97F5-A103-4CE8-D52BA6E3C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B326525-FD32-A3F2-73B2-FFBD3CA575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827" y="1476760"/>
            <a:ext cx="2638608" cy="4343673"/>
          </a:xfrm>
          <a:prstGeom prst="rect">
            <a:avLst/>
          </a:prstGeom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5B7F8ADA-7531-D044-31FB-161453A7C034}"/>
              </a:ext>
            </a:extLst>
          </p:cNvPr>
          <p:cNvSpPr/>
          <p:nvPr/>
        </p:nvSpPr>
        <p:spPr>
          <a:xfrm>
            <a:off x="1358537" y="1600318"/>
            <a:ext cx="2124892" cy="4096555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400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39BD6-4254-C385-725C-A238C0AE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リーンキャンバスの書き方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858634-D9E3-3561-812A-2A038EB3E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7590" y="2266950"/>
            <a:ext cx="5786210" cy="349567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2400" b="1" dirty="0">
                <a:solidFill>
                  <a:schemeClr val="accent2"/>
                </a:solidFill>
              </a:rPr>
              <a:t>「②顧客セグメント」を決める　　　　　　</a:t>
            </a:r>
            <a:endParaRPr kumimoji="1" lang="en-US" altLang="ja-JP" sz="2400" b="1" dirty="0">
              <a:solidFill>
                <a:schemeClr val="accent2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400" dirty="0"/>
              <a:t>　買ってくれそうな人をイメージ　</a:t>
            </a:r>
            <a:endParaRPr lang="en-US" altLang="ja-JP" sz="2400" dirty="0"/>
          </a:p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2400" dirty="0"/>
              <a:t>　具体的なペルソナを想像する</a:t>
            </a:r>
            <a:endParaRPr kumimoji="1" lang="en-US" altLang="ja-JP" sz="2400" dirty="0"/>
          </a:p>
          <a:p>
            <a:pPr marL="0" indent="0">
              <a:lnSpc>
                <a:spcPct val="100000"/>
              </a:lnSpc>
              <a:buNone/>
            </a:pPr>
            <a:endParaRPr kumimoji="1" lang="en-US" altLang="ja-JP" sz="2400" dirty="0">
              <a:solidFill>
                <a:schemeClr val="accent2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　</a:t>
            </a:r>
            <a:r>
              <a:rPr lang="ja-JP" altLang="en-US" sz="2400" dirty="0">
                <a:solidFill>
                  <a:schemeClr val="accent1"/>
                </a:solidFill>
              </a:rPr>
              <a:t>マス市場、ニッチ市場</a:t>
            </a:r>
            <a:endParaRPr lang="en-US" altLang="ja-JP" sz="2400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2400" dirty="0">
                <a:solidFill>
                  <a:schemeClr val="accent1"/>
                </a:solidFill>
              </a:rPr>
              <a:t>　性別、年齢、所得層</a:t>
            </a:r>
            <a:endParaRPr kumimoji="1" lang="en-US" altLang="ja-JP" sz="2400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400" dirty="0">
                <a:solidFill>
                  <a:schemeClr val="accent1"/>
                </a:solidFill>
              </a:rPr>
              <a:t>　いつ、どれくらい</a:t>
            </a:r>
            <a:endParaRPr lang="en-US" altLang="ja-JP" sz="2400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400" dirty="0">
                <a:solidFill>
                  <a:schemeClr val="accent1"/>
                </a:solidFill>
              </a:rPr>
              <a:t>　</a:t>
            </a:r>
            <a:r>
              <a:rPr lang="ja-JP" altLang="en-US" sz="1900" dirty="0">
                <a:solidFill>
                  <a:schemeClr val="accent1"/>
                </a:solidFill>
              </a:rPr>
              <a:t>例：冷房の強いオフィスで働く冷え性の</a:t>
            </a:r>
            <a:r>
              <a:rPr lang="en-US" altLang="ja-JP" sz="1900" dirty="0">
                <a:solidFill>
                  <a:schemeClr val="accent1"/>
                </a:solidFill>
              </a:rPr>
              <a:t>30</a:t>
            </a:r>
            <a:r>
              <a:rPr lang="ja-JP" altLang="en-US" sz="1900" dirty="0">
                <a:solidFill>
                  <a:schemeClr val="accent1"/>
                </a:solidFill>
              </a:rPr>
              <a:t>代女性</a:t>
            </a:r>
            <a:endParaRPr lang="en-US" altLang="ja-JP" sz="1900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kumimoji="1" lang="ja-JP" altLang="en-US" sz="2400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B8BE9D3-E390-202E-C769-5BAD43507C22}"/>
              </a:ext>
            </a:extLst>
          </p:cNvPr>
          <p:cNvSpPr txBox="1">
            <a:spLocks/>
          </p:cNvSpPr>
          <p:nvPr/>
        </p:nvSpPr>
        <p:spPr>
          <a:xfrm>
            <a:off x="5567590" y="1677228"/>
            <a:ext cx="5786209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手順２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97553F-2AEE-4D4B-BD43-526996969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495E196-CF40-3711-A1F7-A5E37A834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624" y="1532116"/>
            <a:ext cx="2728795" cy="4545520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677FEA0-083D-76AD-A412-47798E9E75B8}"/>
              </a:ext>
            </a:extLst>
          </p:cNvPr>
          <p:cNvSpPr/>
          <p:nvPr/>
        </p:nvSpPr>
        <p:spPr>
          <a:xfrm>
            <a:off x="2403566" y="1677228"/>
            <a:ext cx="2037805" cy="4085397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071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1D7D1E0D-83EE-C6E5-E583-A672E04EDD93}"/>
              </a:ext>
            </a:extLst>
          </p:cNvPr>
          <p:cNvSpPr txBox="1">
            <a:spLocks/>
          </p:cNvSpPr>
          <p:nvPr/>
        </p:nvSpPr>
        <p:spPr>
          <a:xfrm>
            <a:off x="5567590" y="2266950"/>
            <a:ext cx="5786210" cy="39640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ja-JP" altLang="en-US" sz="2200" b="1" dirty="0">
                <a:solidFill>
                  <a:schemeClr val="accent2"/>
                </a:solidFill>
              </a:rPr>
              <a:t>「③価値提案」を想像</a:t>
            </a:r>
            <a:endParaRPr kumimoji="1" lang="en-US" altLang="ja-JP" sz="2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kumimoji="1" lang="ja-JP" altLang="en-US" sz="2200" dirty="0"/>
              <a:t>　自社でどのような価値を提供できるか</a:t>
            </a:r>
            <a:endParaRPr kumimoji="1" lang="en-US" altLang="ja-JP" sz="2200" dirty="0"/>
          </a:p>
          <a:p>
            <a:pPr marL="0" indent="0">
              <a:buNone/>
            </a:pP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具体的でなくてもいい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例：冷えた体を温めたい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　　冷えないようにしたい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　　冷えても負担がないようにしたい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1800" dirty="0">
                <a:solidFill>
                  <a:schemeClr val="accent1"/>
                </a:solidFill>
              </a:rPr>
              <a:t>　　</a:t>
            </a:r>
            <a:endParaRPr lang="en-US" altLang="ja-JP" sz="18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1800" dirty="0">
                <a:solidFill>
                  <a:schemeClr val="accent1"/>
                </a:solidFill>
              </a:rPr>
              <a:t>　　</a:t>
            </a:r>
            <a:r>
              <a:rPr lang="en-US" altLang="ja-JP" sz="1800" dirty="0">
                <a:solidFill>
                  <a:schemeClr val="accent1"/>
                </a:solidFill>
              </a:rPr>
              <a:t>※</a:t>
            </a:r>
            <a:r>
              <a:rPr lang="ja-JP" altLang="en-US" sz="1800" dirty="0">
                <a:solidFill>
                  <a:schemeClr val="accent1"/>
                </a:solidFill>
              </a:rPr>
              <a:t>複数ある場合はシートを増やして細分化</a:t>
            </a:r>
            <a:endParaRPr lang="en-US" altLang="ja-JP" sz="18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</a:t>
            </a:r>
            <a:endParaRPr lang="en-US" altLang="ja-JP" sz="2200" dirty="0">
              <a:solidFill>
                <a:schemeClr val="accent1"/>
              </a:solidFill>
            </a:endParaRP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84FA1ED1-B5D5-E30D-9E71-788073643AA6}"/>
              </a:ext>
            </a:extLst>
          </p:cNvPr>
          <p:cNvSpPr txBox="1">
            <a:spLocks/>
          </p:cNvSpPr>
          <p:nvPr/>
        </p:nvSpPr>
        <p:spPr>
          <a:xfrm>
            <a:off x="5567590" y="1677228"/>
            <a:ext cx="5786209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手順３</a:t>
            </a:r>
          </a:p>
        </p:txBody>
      </p:sp>
      <p:sp>
        <p:nvSpPr>
          <p:cNvPr id="17" name="タイトル 16">
            <a:extLst>
              <a:ext uri="{FF2B5EF4-FFF2-40B4-BE49-F238E27FC236}">
                <a16:creationId xmlns:a16="http://schemas.microsoft.com/office/drawing/2014/main" id="{54AB008B-01BA-1F66-E75E-1356FAAEC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リーンキャンバスの書き方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391562F-2752-B08A-0144-E55885703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FB4C1558-17FF-0C93-151E-50CFF204D4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833" y="1677228"/>
            <a:ext cx="3204764" cy="4434086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54AA9CA-570F-E9E3-327D-7935B9C1E70D}"/>
              </a:ext>
            </a:extLst>
          </p:cNvPr>
          <p:cNvSpPr/>
          <p:nvPr/>
        </p:nvSpPr>
        <p:spPr>
          <a:xfrm>
            <a:off x="2046514" y="1802674"/>
            <a:ext cx="1898469" cy="3762103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515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148F0F0-69F4-556B-5F4E-3121CAF0856E}"/>
              </a:ext>
            </a:extLst>
          </p:cNvPr>
          <p:cNvSpPr txBox="1">
            <a:spLocks/>
          </p:cNvSpPr>
          <p:nvPr/>
        </p:nvSpPr>
        <p:spPr>
          <a:xfrm>
            <a:off x="5567590" y="2266950"/>
            <a:ext cx="5786210" cy="3964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200" b="1" dirty="0">
                <a:solidFill>
                  <a:schemeClr val="accent2"/>
                </a:solidFill>
              </a:rPr>
              <a:t>「④ソリューション」を決める</a:t>
            </a:r>
            <a:endParaRPr kumimoji="1" lang="en-US" altLang="ja-JP" sz="2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kumimoji="1" lang="en-US" altLang="ja-JP" sz="2200" dirty="0"/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具体的な商品やサービスを決定する</a:t>
            </a:r>
            <a:endParaRPr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kumimoji="1" lang="en-US" altLang="ja-JP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200" dirty="0">
                <a:solidFill>
                  <a:schemeClr val="accent1"/>
                </a:solidFill>
              </a:rPr>
              <a:t>　</a:t>
            </a:r>
            <a:r>
              <a:rPr lang="en-US" altLang="ja-JP" sz="1800" dirty="0">
                <a:solidFill>
                  <a:schemeClr val="accent1"/>
                </a:solidFill>
              </a:rPr>
              <a:t>※</a:t>
            </a:r>
            <a:r>
              <a:rPr lang="ja-JP" altLang="en-US" sz="1800" dirty="0">
                <a:solidFill>
                  <a:schemeClr val="accent1"/>
                </a:solidFill>
              </a:rPr>
              <a:t>複数ある場合はシートを増やして細分化</a:t>
            </a:r>
            <a:endParaRPr kumimoji="1" lang="ja-JP" altLang="en-US" sz="2200" dirty="0">
              <a:solidFill>
                <a:schemeClr val="accent1"/>
              </a:solidFill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7F8ACABE-7B70-EFE1-3118-CA33F0290E66}"/>
              </a:ext>
            </a:extLst>
          </p:cNvPr>
          <p:cNvSpPr txBox="1">
            <a:spLocks/>
          </p:cNvSpPr>
          <p:nvPr/>
        </p:nvSpPr>
        <p:spPr>
          <a:xfrm>
            <a:off x="5567590" y="1677228"/>
            <a:ext cx="5786209" cy="396444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手順４</a:t>
            </a:r>
          </a:p>
        </p:txBody>
      </p:sp>
      <p:sp>
        <p:nvSpPr>
          <p:cNvPr id="11" name="タイトル 10">
            <a:extLst>
              <a:ext uri="{FF2B5EF4-FFF2-40B4-BE49-F238E27FC236}">
                <a16:creationId xmlns:a16="http://schemas.microsoft.com/office/drawing/2014/main" id="{529BF7C0-E275-789C-2D87-61CD0436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リーンキャンバスの書き方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E55B147-018A-6F3F-D631-FEFC08696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D1A8-AA93-459F-912F-F33EB3A6BE49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D2331D3-DEE9-8557-ED6F-3BFF11FBE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958" y="1412257"/>
            <a:ext cx="2871103" cy="4735993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86478EBE-84BB-9684-EE53-E9751C68975F}"/>
              </a:ext>
            </a:extLst>
          </p:cNvPr>
          <p:cNvSpPr/>
          <p:nvPr/>
        </p:nvSpPr>
        <p:spPr>
          <a:xfrm>
            <a:off x="1846217" y="1567543"/>
            <a:ext cx="2081349" cy="2124891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415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23E76"/>
      </a:accent1>
      <a:accent2>
        <a:srgbClr val="D70C18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D70C18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735</Words>
  <Application>Microsoft Office PowerPoint</Application>
  <PresentationFormat>ワイド画面</PresentationFormat>
  <Paragraphs>133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1" baseType="lpstr">
      <vt:lpstr>游ゴシック</vt:lpstr>
      <vt:lpstr>游ゴシック Light</vt:lpstr>
      <vt:lpstr>Arial</vt:lpstr>
      <vt:lpstr>Bahnschrift SemiBold SemiConden</vt:lpstr>
      <vt:lpstr>Office テーマ</vt:lpstr>
      <vt:lpstr>リーンキャンバス の使い方</vt:lpstr>
      <vt:lpstr>リーンキャンバスとは</vt:lpstr>
      <vt:lpstr>PowerPoint プレゼンテーション</vt:lpstr>
      <vt:lpstr>リーンキャンバスの書き方</vt:lpstr>
      <vt:lpstr>リーンキャンバスの書き方</vt:lpstr>
      <vt:lpstr>リーンキャンバスの書き方</vt:lpstr>
      <vt:lpstr>リーンキャンバスの書き方</vt:lpstr>
      <vt:lpstr>リーンキャンバスの書き方</vt:lpstr>
      <vt:lpstr>リーンキャンバスの書き方</vt:lpstr>
      <vt:lpstr>リーンキャンバスの書き方</vt:lpstr>
      <vt:lpstr>リーンキャンバスの書き方</vt:lpstr>
      <vt:lpstr>リーンキャンバスの書き方</vt:lpstr>
      <vt:lpstr>リーンキャンバスの書き方</vt:lpstr>
      <vt:lpstr>リーンキャンバスの書き方</vt:lpstr>
      <vt:lpstr>グループワークで実施する場合は</vt:lpstr>
      <vt:lpstr>グループワークで実施する場合は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ビジネスモデルキャンバス の使い方</dc:title>
  <dc:creator>kozakikaikei</dc:creator>
  <cp:lastModifiedBy>kozakikaikei</cp:lastModifiedBy>
  <cp:revision>191</cp:revision>
  <dcterms:created xsi:type="dcterms:W3CDTF">2023-07-15T23:34:47Z</dcterms:created>
  <dcterms:modified xsi:type="dcterms:W3CDTF">2024-07-07T01:45:19Z</dcterms:modified>
</cp:coreProperties>
</file>