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92" r:id="rId3"/>
    <p:sldId id="316" r:id="rId4"/>
    <p:sldId id="315" r:id="rId5"/>
    <p:sldId id="293" r:id="rId6"/>
    <p:sldId id="312" r:id="rId7"/>
    <p:sldId id="294" r:id="rId8"/>
    <p:sldId id="295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13" r:id="rId19"/>
    <p:sldId id="306" r:id="rId20"/>
    <p:sldId id="307" r:id="rId21"/>
    <p:sldId id="308" r:id="rId22"/>
    <p:sldId id="309" r:id="rId23"/>
    <p:sldId id="310" r:id="rId24"/>
    <p:sldId id="311" r:id="rId2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A8A7CE-C9E3-196E-2300-EC0153708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BC10CD1-A428-D14B-EDF0-9D88461C0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FC440E-1D8A-2602-BD7E-A40C6E0B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BDA941-28C2-5AB8-3911-CCFAA520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35FE8C-C6F7-A938-AA69-46478634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9A27A41-D1BE-4E0F-663B-7B8421859A74}"/>
              </a:ext>
            </a:extLst>
          </p:cNvPr>
          <p:cNvSpPr/>
          <p:nvPr userDrawn="1"/>
        </p:nvSpPr>
        <p:spPr>
          <a:xfrm rot="5400000">
            <a:off x="5790939" y="485877"/>
            <a:ext cx="610121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8B319A6-94F0-63B6-357C-22A0A58AE7FC}"/>
              </a:ext>
            </a:extLst>
          </p:cNvPr>
          <p:cNvSpPr txBox="1">
            <a:spLocks/>
          </p:cNvSpPr>
          <p:nvPr userDrawn="1"/>
        </p:nvSpPr>
        <p:spPr>
          <a:xfrm>
            <a:off x="7834313" y="6276816"/>
            <a:ext cx="4238625" cy="610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r"/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BUSINESS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PLAN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CONTEST</a:t>
            </a:r>
            <a:endParaRPr lang="ja-JP" altLang="en-US" sz="28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1" name="図 10" descr="ロゴ&#10;&#10;自動的に生成された説明">
            <a:extLst>
              <a:ext uri="{FF2B5EF4-FFF2-40B4-BE49-F238E27FC236}">
                <a16:creationId xmlns:a16="http://schemas.microsoft.com/office/drawing/2014/main" id="{4A73A0E1-FE65-019A-7C31-6997BCE6F9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36" y="6374606"/>
            <a:ext cx="423863" cy="423863"/>
          </a:xfrm>
          <a:prstGeom prst="rect">
            <a:avLst/>
          </a:prstGeom>
        </p:spPr>
      </p:pic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A3F8C35B-88A2-D1ED-8CE6-C82A17F0C5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6374605"/>
            <a:ext cx="423863" cy="42386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E3DB494-6233-75AD-2C55-23CB14C88F8E}"/>
              </a:ext>
            </a:extLst>
          </p:cNvPr>
          <p:cNvSpPr/>
          <p:nvPr userDrawn="1"/>
        </p:nvSpPr>
        <p:spPr>
          <a:xfrm rot="5400000">
            <a:off x="5913440" y="-5913436"/>
            <a:ext cx="36512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574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EA39BF-B0DB-87ED-0F04-19441B710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972029-C8A8-7C84-10A3-08058F9B6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844D6E-6D3F-CD0F-AB94-0E7B31D7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551B2-1D11-95C7-10C8-4D69A2CEE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1E1B7-7621-9FBE-A563-FA74ED44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71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73857D-EAAB-D559-B561-60BF4C0D7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E80A87-86A7-7FD7-F81D-02A8719BD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D185B4-EB1A-C739-F97D-42EC75D3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1D3950-7D97-6C53-AE5E-CEF145F2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21A71-1047-8438-7C28-919790D8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43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1803CB-7BBC-C57E-0B9F-2F7BDF089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AF7BC4-C9D6-3CCC-C7E9-95C6577F1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05EF76-72B1-5775-E591-99461BC5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5B10D-DB03-8F90-A9D2-6FDED22F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194974-5992-E917-5B7E-5F5EDB46D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0322E4C-E43C-4BE4-A549-61D3FBC5D8A4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5425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1936BD2-A8F7-57BD-71BE-034E5633C940}"/>
              </a:ext>
            </a:extLst>
          </p:cNvPr>
          <p:cNvSpPr/>
          <p:nvPr userDrawn="1"/>
        </p:nvSpPr>
        <p:spPr>
          <a:xfrm rot="5400000">
            <a:off x="5790939" y="485877"/>
            <a:ext cx="610121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1E088E-267F-AA77-73D1-C04126BC3BEF}"/>
              </a:ext>
            </a:extLst>
          </p:cNvPr>
          <p:cNvSpPr txBox="1">
            <a:spLocks/>
          </p:cNvSpPr>
          <p:nvPr userDrawn="1"/>
        </p:nvSpPr>
        <p:spPr>
          <a:xfrm>
            <a:off x="7834313" y="6276816"/>
            <a:ext cx="4238625" cy="610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r"/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BUSINESS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PLAN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CONTEST</a:t>
            </a:r>
            <a:endParaRPr lang="ja-JP" altLang="en-US" sz="28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3" name="図 12" descr="ロゴ&#10;&#10;自動的に生成された説明">
            <a:extLst>
              <a:ext uri="{FF2B5EF4-FFF2-40B4-BE49-F238E27FC236}">
                <a16:creationId xmlns:a16="http://schemas.microsoft.com/office/drawing/2014/main" id="{1911A097-7863-C43A-895E-AAF91FE0CC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36" y="6374606"/>
            <a:ext cx="423863" cy="423863"/>
          </a:xfrm>
          <a:prstGeom prst="rect">
            <a:avLst/>
          </a:prstGeom>
        </p:spPr>
      </p:pic>
      <p:pic>
        <p:nvPicPr>
          <p:cNvPr id="14" name="図 13" descr="アイコン&#10;&#10;自動的に生成された説明">
            <a:extLst>
              <a:ext uri="{FF2B5EF4-FFF2-40B4-BE49-F238E27FC236}">
                <a16:creationId xmlns:a16="http://schemas.microsoft.com/office/drawing/2014/main" id="{BA2A5DC8-5E77-B257-71F9-B46DA7DDFE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6374605"/>
            <a:ext cx="423863" cy="423863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4DD92D-DA6E-A82B-BDCD-3ECEF71F0EAA}"/>
              </a:ext>
            </a:extLst>
          </p:cNvPr>
          <p:cNvSpPr/>
          <p:nvPr userDrawn="1"/>
        </p:nvSpPr>
        <p:spPr>
          <a:xfrm rot="5400000">
            <a:off x="5913440" y="-5913436"/>
            <a:ext cx="36512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スライド番号プレースホルダー 14">
            <a:extLst>
              <a:ext uri="{FF2B5EF4-FFF2-40B4-BE49-F238E27FC236}">
                <a16:creationId xmlns:a16="http://schemas.microsoft.com/office/drawing/2014/main" id="{B49397E1-2EF2-9C98-23F1-2F51B3BBF293}"/>
              </a:ext>
            </a:extLst>
          </p:cNvPr>
          <p:cNvSpPr txBox="1">
            <a:spLocks/>
          </p:cNvSpPr>
          <p:nvPr userDrawn="1"/>
        </p:nvSpPr>
        <p:spPr>
          <a:xfrm>
            <a:off x="11520407" y="0"/>
            <a:ext cx="594102" cy="3651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A8D1A8-AA93-459F-912F-F33EB3A6BE4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327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82D31E-CE61-EEEB-5F6A-0B1EC7A5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16FCFA-A213-EBD4-F4A6-D5FA5839A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C9C67-2FF5-E70A-DB64-477751FC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8E469F-CDB4-0486-AA94-58D2E982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243983-CEA7-65CE-B9B8-CD7DE556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58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EDF83F-F09E-7077-77EC-C0369C6BE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E64F97-FB9D-DC91-F3DD-9E7ACDA7B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10E198-2CB9-D446-51B0-8E8951203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AF9FB6-03D0-4217-A988-29A7E8CA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70DCBA-B05C-8C9C-E475-BA93E97A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A4C7C4-876E-9C6D-9A74-99E57508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1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9F416-54A2-CBFF-357A-76EDBC74D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ECA614-C27D-99A4-06FD-7221DB693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66FB62-B5F5-E484-4F8C-19F960BDD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8DB531-2FCE-A016-0EFC-D07994D6E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905559-AC36-8000-78C4-83724AF71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E56B82-C6B6-A0F7-2800-AEE67CBA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C81C0B-DDBC-3AF5-1F9A-ED98676A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45E8DC-531E-C590-A380-3DCE1C04C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82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C2DBC8-8628-CAD0-013A-F1DF985B0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83B3CE-83F2-1B2F-33EC-0891E23B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6DD32F-20C1-7E70-A9FD-35F8077A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A734E2-E8FA-51C2-76CF-C6151569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35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3CA7F7-FF25-4009-D547-352D6CA0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BB8675-9336-08FF-1BCF-6B7945958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D7A15-16D6-2C89-C12D-5046FD58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96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D6BA34-8C6D-A1FF-F4F7-9B42DFE46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B6E42-D791-717E-5115-7CD0A45E8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9FE325-81F5-34D9-4033-FC982E101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07D95B-12FA-09FA-5343-601764B2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80CAE3-FB95-7568-BE52-6CB305BB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2F8A2E-03FA-DB37-8C1F-A3FBC8793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55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7D8FC-B915-D327-68E1-066FAECD7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303655-3C7C-F295-22FE-CA6CE3A0A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3D4EBE-7716-6602-A16E-78182CA10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84231F-6394-D80C-AB8D-7E83C20A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B7DA64-42C9-43C6-242E-9D37C42ED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F7C30E-7653-D18D-78E6-1FE30E6C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62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551AFD1-5E0D-6824-5FB0-FB8073D4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7E1F16-CF30-447B-44D7-BE38361B4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574FF-56D7-D513-ABA0-045CD08A5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509C-CBDD-4192-8548-74379C8E916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37A968-8039-3244-FB31-457FF5135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708E9E-6784-E398-04C6-494F2D6E7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48D6F-2505-4B8A-85B5-E837295A2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7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resas-portal.go.jp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E511BC-3CAF-1C41-C438-D169A4484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65760"/>
            <a:ext cx="12192000" cy="5913120"/>
          </a:xfrm>
          <a:effectLst/>
        </p:spPr>
        <p:txBody>
          <a:bodyPr anchor="ctr">
            <a:normAutofit/>
          </a:bodyPr>
          <a:lstStyle/>
          <a:p>
            <a:r>
              <a:rPr kumimoji="1" lang="ja-JP" altLang="en-US" sz="6600" b="1" dirty="0">
                <a:latin typeface="+mn-ea"/>
                <a:ea typeface="+mn-ea"/>
              </a:rPr>
              <a:t>クロス</a:t>
            </a:r>
            <a:r>
              <a:rPr kumimoji="1" lang="en-US" altLang="ja-JP" sz="6600" b="1" dirty="0">
                <a:solidFill>
                  <a:schemeClr val="accent2"/>
                </a:solidFill>
                <a:latin typeface="+mn-ea"/>
                <a:ea typeface="+mn-ea"/>
              </a:rPr>
              <a:t>S</a:t>
            </a:r>
            <a:r>
              <a:rPr kumimoji="1" lang="en-US" altLang="ja-JP" sz="6600" b="1" dirty="0">
                <a:solidFill>
                  <a:schemeClr val="accent4"/>
                </a:solidFill>
                <a:latin typeface="+mn-ea"/>
                <a:ea typeface="+mn-ea"/>
              </a:rPr>
              <a:t>W</a:t>
            </a:r>
            <a:r>
              <a:rPr kumimoji="1" lang="en-US" altLang="ja-JP" sz="6600" b="1" dirty="0">
                <a:solidFill>
                  <a:srgbClr val="00B0F0"/>
                </a:solidFill>
                <a:latin typeface="+mn-ea"/>
                <a:ea typeface="+mn-ea"/>
              </a:rPr>
              <a:t>O</a:t>
            </a:r>
            <a:r>
              <a:rPr kumimoji="1" lang="en-US" altLang="ja-JP" sz="6600" b="1" dirty="0">
                <a:solidFill>
                  <a:srgbClr val="00B050"/>
                </a:solidFill>
                <a:latin typeface="+mn-ea"/>
                <a:ea typeface="+mn-ea"/>
              </a:rPr>
              <a:t>T</a:t>
            </a:r>
            <a:r>
              <a:rPr kumimoji="1" lang="ja-JP" altLang="en-US" sz="6600" b="1" dirty="0">
                <a:latin typeface="+mn-ea"/>
                <a:ea typeface="+mn-ea"/>
              </a:rPr>
              <a:t>分析</a:t>
            </a:r>
          </a:p>
        </p:txBody>
      </p:sp>
    </p:spTree>
    <p:extLst>
      <p:ext uri="{BB962C8B-B14F-4D97-AF65-F5344CB8AC3E}">
        <p14:creationId xmlns:p14="http://schemas.microsoft.com/office/powerpoint/2010/main" val="178806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4"/>
                </a:solidFill>
              </a:rPr>
              <a:t>『</a:t>
            </a:r>
            <a:r>
              <a:rPr kumimoji="1" lang="ja-JP" altLang="en-US" dirty="0">
                <a:solidFill>
                  <a:schemeClr val="accent4"/>
                </a:solidFill>
              </a:rPr>
              <a:t>弱み</a:t>
            </a:r>
            <a:r>
              <a:rPr kumimoji="1" lang="en-US" altLang="ja-JP" dirty="0">
                <a:solidFill>
                  <a:schemeClr val="accent4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（１）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強み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』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と同様に顧客・競合・従業員の視点で考える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1"/>
            <a:ext cx="10515600" cy="38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・弱みは、強みの「裏返し」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・強みと同じように、顧客・競合・従業員等の視点に立って、自社の弱み、ウィークポイントに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ついて整理しましょう。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313597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4"/>
                </a:solidFill>
              </a:rPr>
              <a:t>『</a:t>
            </a:r>
            <a:r>
              <a:rPr kumimoji="1" lang="ja-JP" altLang="en-US" dirty="0">
                <a:solidFill>
                  <a:schemeClr val="accent4"/>
                </a:solidFill>
              </a:rPr>
              <a:t>弱み</a:t>
            </a:r>
            <a:r>
              <a:rPr kumimoji="1" lang="en-US" altLang="ja-JP" dirty="0">
                <a:solidFill>
                  <a:schemeClr val="accent4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（２）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弱み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』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と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脅威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』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を混同しないように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3" y="2332160"/>
            <a:ext cx="10833463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よくありがちなのが、内部環境の「弱み」と外部環境の「脅威」がごちゃ混ぜになることです。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BA6BC1-3005-9087-9F01-132500C15742}"/>
              </a:ext>
            </a:extLst>
          </p:cNvPr>
          <p:cNvSpPr/>
          <p:nvPr/>
        </p:nvSpPr>
        <p:spPr>
          <a:xfrm>
            <a:off x="1068978" y="4502331"/>
            <a:ext cx="10404565" cy="13883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「店の立地が悪い」ことは、移転することも可能なので、内部環境の「弱み」です</a:t>
            </a:r>
            <a:endParaRPr lang="en-US" altLang="ja-JP" b="1" kern="0" dirty="0"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「商圏の少子高齢化が進んでいる」ことは、自社では変えられないので、外部環境の「脅威」です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09E5C683-4BF6-AD41-C42D-6773E76C1142}"/>
              </a:ext>
            </a:extLst>
          </p:cNvPr>
          <p:cNvSpPr/>
          <p:nvPr/>
        </p:nvSpPr>
        <p:spPr>
          <a:xfrm>
            <a:off x="1058507" y="4232280"/>
            <a:ext cx="540102" cy="54010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+mn-ea"/>
              </a:rPr>
              <a:t>例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D7BE70D-C48B-0AB0-5045-7C48A13E646F}"/>
              </a:ext>
            </a:extLst>
          </p:cNvPr>
          <p:cNvSpPr/>
          <p:nvPr/>
        </p:nvSpPr>
        <p:spPr>
          <a:xfrm>
            <a:off x="1068978" y="3007587"/>
            <a:ext cx="1059263" cy="3943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kern="0" dirty="0">
                <a:solidFill>
                  <a:schemeClr val="bg1"/>
                </a:solidFill>
                <a:effectLst/>
                <a:latin typeface="+mn-ea"/>
                <a:cs typeface="ＭＳ Ｐゴシック" panose="020B0600070205080204" pitchFamily="50" charset="-128"/>
              </a:rPr>
              <a:t>内部環境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B0481441-C5F3-3647-F9D5-AD6400275D9A}"/>
              </a:ext>
            </a:extLst>
          </p:cNvPr>
          <p:cNvSpPr txBox="1">
            <a:spLocks/>
          </p:cNvSpPr>
          <p:nvPr/>
        </p:nvSpPr>
        <p:spPr>
          <a:xfrm>
            <a:off x="2128241" y="2936379"/>
            <a:ext cx="9379133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「自社が原因のもの、自社が持っているもの、頑張ればなんとかなるかもしれないもの」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1FCA552-AE56-4D9A-9FB8-183ADA66593D}"/>
              </a:ext>
            </a:extLst>
          </p:cNvPr>
          <p:cNvSpPr/>
          <p:nvPr/>
        </p:nvSpPr>
        <p:spPr>
          <a:xfrm>
            <a:off x="1068978" y="3570469"/>
            <a:ext cx="1059263" cy="3943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kern="0" dirty="0">
                <a:solidFill>
                  <a:schemeClr val="bg1"/>
                </a:solidFill>
                <a:effectLst/>
                <a:latin typeface="+mn-ea"/>
                <a:cs typeface="ＭＳ Ｐゴシック" panose="020B0600070205080204" pitchFamily="50" charset="-128"/>
              </a:rPr>
              <a:t>外部環境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E9BA0BC5-3EE5-1989-3F1C-933E11943457}"/>
              </a:ext>
            </a:extLst>
          </p:cNvPr>
          <p:cNvSpPr txBox="1">
            <a:spLocks/>
          </p:cNvSpPr>
          <p:nvPr/>
        </p:nvSpPr>
        <p:spPr>
          <a:xfrm>
            <a:off x="2094410" y="3499261"/>
            <a:ext cx="9379133" cy="490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「影響を受けるだけで、自社の力では変えようがないもの」</a:t>
            </a:r>
          </a:p>
        </p:txBody>
      </p:sp>
    </p:spTree>
    <p:extLst>
      <p:ext uri="{BB962C8B-B14F-4D97-AF65-F5344CB8AC3E}">
        <p14:creationId xmlns:p14="http://schemas.microsoft.com/office/powerpoint/2010/main" val="568194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5">
            <a:extLst>
              <a:ext uri="{FF2B5EF4-FFF2-40B4-BE49-F238E27FC236}">
                <a16:creationId xmlns:a16="http://schemas.microsoft.com/office/drawing/2014/main" id="{44402831-B621-5A47-7B5C-F7E2B3DE513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58"/>
          <a:stretch/>
        </p:blipFill>
        <p:spPr>
          <a:xfrm>
            <a:off x="3717186" y="1507805"/>
            <a:ext cx="4757627" cy="4448855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BE5CE12-D02F-8598-0C32-10DB1E40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2"/>
                </a:solidFill>
              </a:rPr>
              <a:t>『</a:t>
            </a:r>
            <a:r>
              <a:rPr kumimoji="1" lang="ja-JP" altLang="en-US" dirty="0">
                <a:solidFill>
                  <a:schemeClr val="accent2"/>
                </a:solidFill>
              </a:rPr>
              <a:t>強み</a:t>
            </a:r>
            <a:r>
              <a:rPr kumimoji="1" lang="en-US" altLang="ja-JP" dirty="0">
                <a:solidFill>
                  <a:schemeClr val="accent2"/>
                </a:solidFill>
              </a:rPr>
              <a:t>』</a:t>
            </a:r>
            <a:r>
              <a:rPr kumimoji="1" lang="ja-JP" altLang="en-US" dirty="0"/>
              <a:t>と</a:t>
            </a:r>
            <a:r>
              <a:rPr kumimoji="1" lang="en-US" altLang="ja-JP" dirty="0">
                <a:solidFill>
                  <a:schemeClr val="accent4"/>
                </a:solidFill>
              </a:rPr>
              <a:t>『</a:t>
            </a:r>
            <a:r>
              <a:rPr kumimoji="1" lang="ja-JP" altLang="en-US" dirty="0">
                <a:solidFill>
                  <a:schemeClr val="accent4"/>
                </a:solidFill>
              </a:rPr>
              <a:t>弱み</a:t>
            </a:r>
            <a:r>
              <a:rPr kumimoji="1" lang="en-US" altLang="ja-JP" dirty="0">
                <a:solidFill>
                  <a:schemeClr val="accent4"/>
                </a:solidFill>
              </a:rPr>
              <a:t>』</a:t>
            </a:r>
            <a:r>
              <a:rPr kumimoji="1" lang="ja-JP" altLang="en-US" dirty="0"/>
              <a:t>の書き方</a:t>
            </a:r>
          </a:p>
        </p:txBody>
      </p:sp>
    </p:spTree>
    <p:extLst>
      <p:ext uri="{BB962C8B-B14F-4D97-AF65-F5344CB8AC3E}">
        <p14:creationId xmlns:p14="http://schemas.microsoft.com/office/powerpoint/2010/main" val="3801824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B0F0"/>
                </a:solidFill>
              </a:rPr>
              <a:t>『</a:t>
            </a:r>
            <a:r>
              <a:rPr kumimoji="1" lang="ja-JP" altLang="en-US" dirty="0">
                <a:solidFill>
                  <a:srgbClr val="00B0F0"/>
                </a:solidFill>
              </a:rPr>
              <a:t>機会</a:t>
            </a:r>
            <a:r>
              <a:rPr kumimoji="1" lang="en-US" altLang="ja-JP" dirty="0">
                <a:solidFill>
                  <a:srgbClr val="00B0F0"/>
                </a:solidFill>
              </a:rPr>
              <a:t>』</a:t>
            </a:r>
            <a:r>
              <a:rPr kumimoji="1" lang="ja-JP" altLang="en-US" dirty="0"/>
              <a:t>と</a:t>
            </a:r>
            <a:r>
              <a:rPr kumimoji="1" lang="en-US" altLang="ja-JP" dirty="0">
                <a:solidFill>
                  <a:srgbClr val="00B050"/>
                </a:solidFill>
              </a:rPr>
              <a:t>『</a:t>
            </a:r>
            <a:r>
              <a:rPr kumimoji="1" lang="ja-JP" altLang="en-US" dirty="0">
                <a:solidFill>
                  <a:srgbClr val="00B050"/>
                </a:solidFill>
              </a:rPr>
              <a:t>脅威</a:t>
            </a:r>
            <a:r>
              <a:rPr kumimoji="1" lang="en-US" altLang="ja-JP" dirty="0">
                <a:solidFill>
                  <a:srgbClr val="00B050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（１）大きな視点から外部環境を把握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411795"/>
            <a:ext cx="10515600" cy="268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自社に影響のある外部環境（マクロ環境）は、次の４つの視点から考える（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PEST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分析）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①政治：法律の改正や政治動向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②経済：景気動向や業界動向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③社会：人口動態や生活スタイル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④技術：新技術の登場や技術の陳腐化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F068F2-69CF-8175-6804-2EBF7577C129}"/>
              </a:ext>
            </a:extLst>
          </p:cNvPr>
          <p:cNvSpPr/>
          <p:nvPr/>
        </p:nvSpPr>
        <p:spPr>
          <a:xfrm>
            <a:off x="1068978" y="4915660"/>
            <a:ext cx="8989422" cy="10024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新型コロナウイルスの感染拡大による生活スタイルの変化　</a:t>
            </a:r>
          </a:p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居酒屋の自社にとって機会？脅威？　　弁当屋の自社にとって機会？脅威？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71D3C422-98B3-9ED2-4B31-C76B993A9A1A}"/>
              </a:ext>
            </a:extLst>
          </p:cNvPr>
          <p:cNvSpPr/>
          <p:nvPr/>
        </p:nvSpPr>
        <p:spPr>
          <a:xfrm>
            <a:off x="1058507" y="4772298"/>
            <a:ext cx="413412" cy="4134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+mn-ea"/>
              </a:rPr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1102068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B0F0"/>
                </a:solidFill>
              </a:rPr>
              <a:t>『</a:t>
            </a:r>
            <a:r>
              <a:rPr kumimoji="1" lang="ja-JP" altLang="en-US" dirty="0">
                <a:solidFill>
                  <a:srgbClr val="00B0F0"/>
                </a:solidFill>
              </a:rPr>
              <a:t>機会</a:t>
            </a:r>
            <a:r>
              <a:rPr kumimoji="1" lang="en-US" altLang="ja-JP" dirty="0">
                <a:solidFill>
                  <a:srgbClr val="00B0F0"/>
                </a:solidFill>
              </a:rPr>
              <a:t>』</a:t>
            </a:r>
            <a:r>
              <a:rPr kumimoji="1" lang="ja-JP" altLang="en-US" dirty="0"/>
              <a:t>と</a:t>
            </a:r>
            <a:r>
              <a:rPr kumimoji="1" lang="en-US" altLang="ja-JP" dirty="0">
                <a:solidFill>
                  <a:srgbClr val="00B050"/>
                </a:solidFill>
              </a:rPr>
              <a:t>『</a:t>
            </a:r>
            <a:r>
              <a:rPr kumimoji="1" lang="ja-JP" altLang="en-US" dirty="0">
                <a:solidFill>
                  <a:srgbClr val="00B050"/>
                </a:solidFill>
              </a:rPr>
              <a:t>脅威</a:t>
            </a:r>
            <a:r>
              <a:rPr kumimoji="1" lang="en-US" altLang="ja-JP" dirty="0">
                <a:solidFill>
                  <a:srgbClr val="00B050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（２）競合・消費者・取引先の動向から把握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451417"/>
            <a:ext cx="10515600" cy="268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マクロ環境を分析したら、「自社に関わりの深い外部環境（ミクロ環境）」を分析します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市場規模や成長性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競合・消費者・取引先の動向　　など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マクロ環境とミクロ環境は密接に関連しています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F068F2-69CF-8175-6804-2EBF7577C129}"/>
              </a:ext>
            </a:extLst>
          </p:cNvPr>
          <p:cNvSpPr/>
          <p:nvPr/>
        </p:nvSpPr>
        <p:spPr>
          <a:xfrm>
            <a:off x="1068978" y="4896920"/>
            <a:ext cx="10064515" cy="10024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>
              <a:lnSpc>
                <a:spcPct val="150000"/>
              </a:lnSpc>
            </a:pPr>
            <a:r>
              <a:rPr lang="ja-JP" altLang="en-US" sz="1600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ランドセルメーカーにとって、少子化の進展（マクロ環境）は、市場動向（ミクロ環境）としてランドセルの消費者減（脅威）となる一方で、高級ランドセルの人気＝単価増（機会）にもなっています。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71D3C422-98B3-9ED2-4B31-C76B993A9A1A}"/>
              </a:ext>
            </a:extLst>
          </p:cNvPr>
          <p:cNvSpPr/>
          <p:nvPr/>
        </p:nvSpPr>
        <p:spPr>
          <a:xfrm>
            <a:off x="1058507" y="4753558"/>
            <a:ext cx="413412" cy="4134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+mn-ea"/>
              </a:rPr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368175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B0F0"/>
                </a:solidFill>
              </a:rPr>
              <a:t>『</a:t>
            </a:r>
            <a:r>
              <a:rPr kumimoji="1" lang="ja-JP" altLang="en-US" dirty="0">
                <a:solidFill>
                  <a:srgbClr val="00B0F0"/>
                </a:solidFill>
              </a:rPr>
              <a:t>機会</a:t>
            </a:r>
            <a:r>
              <a:rPr kumimoji="1" lang="en-US" altLang="ja-JP" dirty="0">
                <a:solidFill>
                  <a:srgbClr val="00B0F0"/>
                </a:solidFill>
              </a:rPr>
              <a:t>』</a:t>
            </a:r>
            <a:r>
              <a:rPr kumimoji="1" lang="ja-JP" altLang="en-US" dirty="0"/>
              <a:t>と</a:t>
            </a:r>
            <a:r>
              <a:rPr kumimoji="1" lang="en-US" altLang="ja-JP" dirty="0">
                <a:solidFill>
                  <a:srgbClr val="00B050"/>
                </a:solidFill>
              </a:rPr>
              <a:t>『</a:t>
            </a:r>
            <a:r>
              <a:rPr kumimoji="1" lang="ja-JP" altLang="en-US" dirty="0">
                <a:solidFill>
                  <a:srgbClr val="00B050"/>
                </a:solidFill>
              </a:rPr>
              <a:t>脅威</a:t>
            </a:r>
            <a:r>
              <a:rPr kumimoji="1" lang="en-US" altLang="ja-JP" dirty="0">
                <a:solidFill>
                  <a:srgbClr val="00B050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（３）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RESAS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を使って検索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451417"/>
            <a:ext cx="4902926" cy="4041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総務省が作った</a:t>
            </a:r>
            <a:r>
              <a:rPr lang="ja-JP" altLang="en-US" sz="1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地域経済分析ツール（無料）</a:t>
            </a:r>
            <a:endParaRPr lang="en-US" altLang="ja-JP" sz="1800" b="1" kern="0" dirty="0">
              <a:solidFill>
                <a:schemeClr val="accent2"/>
              </a:solidFill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産業構造、人口動態、人の流れ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などの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データを集約し、可視化するシステム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激アツな情報が載ってます！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使いこなせれば最強の市場分析が可能！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1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  <a:hlinkClick r:id="rId2"/>
              </a:rPr>
              <a:t>https://resas-portal.go.jp/</a:t>
            </a:r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1800" b="1" kern="0" dirty="0">
              <a:latin typeface="+mn-ea"/>
              <a:cs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A7129FE-C651-D6D4-E753-7D2DB55866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289" y="1690688"/>
            <a:ext cx="5334000" cy="462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678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B0F0"/>
                </a:solidFill>
              </a:rPr>
              <a:t>『</a:t>
            </a:r>
            <a:r>
              <a:rPr kumimoji="1" lang="ja-JP" altLang="en-US" dirty="0">
                <a:solidFill>
                  <a:srgbClr val="00B0F0"/>
                </a:solidFill>
              </a:rPr>
              <a:t>機会</a:t>
            </a:r>
            <a:r>
              <a:rPr kumimoji="1" lang="en-US" altLang="ja-JP" dirty="0">
                <a:solidFill>
                  <a:srgbClr val="00B0F0"/>
                </a:solidFill>
              </a:rPr>
              <a:t>』</a:t>
            </a:r>
            <a:r>
              <a:rPr kumimoji="1" lang="ja-JP" altLang="en-US" dirty="0"/>
              <a:t>と</a:t>
            </a:r>
            <a:r>
              <a:rPr kumimoji="1" lang="en-US" altLang="ja-JP" dirty="0">
                <a:solidFill>
                  <a:srgbClr val="00B050"/>
                </a:solidFill>
              </a:rPr>
              <a:t>『</a:t>
            </a:r>
            <a:r>
              <a:rPr kumimoji="1" lang="ja-JP" altLang="en-US" dirty="0">
                <a:solidFill>
                  <a:srgbClr val="00B050"/>
                </a:solidFill>
              </a:rPr>
              <a:t>脅威</a:t>
            </a:r>
            <a:r>
              <a:rPr kumimoji="1" lang="en-US" altLang="ja-JP" dirty="0">
                <a:solidFill>
                  <a:srgbClr val="00B050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pic>
        <p:nvPicPr>
          <p:cNvPr id="7" name="コンテンツ プレースホルダー 11">
            <a:extLst>
              <a:ext uri="{FF2B5EF4-FFF2-40B4-BE49-F238E27FC236}">
                <a16:creationId xmlns:a16="http://schemas.microsoft.com/office/drawing/2014/main" id="{DA0304BC-053D-949D-02CB-5024D9130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06" y="1812319"/>
            <a:ext cx="5157787" cy="384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88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４つをクロスして戦略を立てる</a:t>
            </a:r>
            <a:endParaRPr kumimoji="1" lang="ja-JP" altLang="en-US" dirty="0"/>
          </a:p>
        </p:txBody>
      </p:sp>
      <p:pic>
        <p:nvPicPr>
          <p:cNvPr id="3" name="図 2" descr="SWOT分析 PC">
            <a:extLst>
              <a:ext uri="{FF2B5EF4-FFF2-40B4-BE49-F238E27FC236}">
                <a16:creationId xmlns:a16="http://schemas.microsoft.com/office/drawing/2014/main" id="{E2CB5A6E-FF46-46DC-E9DB-9459522F7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1911927"/>
            <a:ext cx="10129311" cy="3808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267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2206FFF-6945-842A-4DE1-18BBFB8DE776}"/>
              </a:ext>
            </a:extLst>
          </p:cNvPr>
          <p:cNvSpPr/>
          <p:nvPr/>
        </p:nvSpPr>
        <p:spPr>
          <a:xfrm>
            <a:off x="596685" y="906651"/>
            <a:ext cx="10872061" cy="1108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1784913-0730-8F7D-1AAC-7C3E9155F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45" y="562880"/>
            <a:ext cx="4650377" cy="5516179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8A7F45-F454-7A42-C68B-DBC5C4CFC0D8}"/>
              </a:ext>
            </a:extLst>
          </p:cNvPr>
          <p:cNvSpPr/>
          <p:nvPr/>
        </p:nvSpPr>
        <p:spPr>
          <a:xfrm>
            <a:off x="5499970" y="1031822"/>
            <a:ext cx="1345963" cy="1028376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7B48712-00EE-40BE-EAF0-02711D1A450D}"/>
              </a:ext>
            </a:extLst>
          </p:cNvPr>
          <p:cNvSpPr/>
          <p:nvPr/>
        </p:nvSpPr>
        <p:spPr>
          <a:xfrm>
            <a:off x="6932022" y="1024091"/>
            <a:ext cx="1398894" cy="102837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4516B19-3DA2-E7D9-ED8A-FF018F6546B9}"/>
              </a:ext>
            </a:extLst>
          </p:cNvPr>
          <p:cNvSpPr/>
          <p:nvPr/>
        </p:nvSpPr>
        <p:spPr>
          <a:xfrm>
            <a:off x="3929508" y="2151441"/>
            <a:ext cx="1519880" cy="177697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F6D0A-F9AD-CE14-2242-0045C832AD7A}"/>
              </a:ext>
            </a:extLst>
          </p:cNvPr>
          <p:cNvSpPr/>
          <p:nvPr/>
        </p:nvSpPr>
        <p:spPr>
          <a:xfrm>
            <a:off x="3929508" y="4018142"/>
            <a:ext cx="1519880" cy="1826124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7403F4-2F2B-2C47-531C-55ABB5A289C6}"/>
              </a:ext>
            </a:extLst>
          </p:cNvPr>
          <p:cNvSpPr/>
          <p:nvPr/>
        </p:nvSpPr>
        <p:spPr>
          <a:xfrm>
            <a:off x="5666323" y="2385815"/>
            <a:ext cx="1013255" cy="5066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2CE91E-A632-4864-4B9B-639F7B9CDD59}"/>
              </a:ext>
            </a:extLst>
          </p:cNvPr>
          <p:cNvSpPr/>
          <p:nvPr/>
        </p:nvSpPr>
        <p:spPr>
          <a:xfrm>
            <a:off x="7055579" y="2389706"/>
            <a:ext cx="1013255" cy="5066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6B53B0D-08E5-31C7-D623-A2AE8789090F}"/>
              </a:ext>
            </a:extLst>
          </p:cNvPr>
          <p:cNvSpPr/>
          <p:nvPr/>
        </p:nvSpPr>
        <p:spPr>
          <a:xfrm>
            <a:off x="5660673" y="3165894"/>
            <a:ext cx="1013255" cy="50662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575CED8-F75A-CD38-AF6D-6C4D8FF64FC0}"/>
              </a:ext>
            </a:extLst>
          </p:cNvPr>
          <p:cNvSpPr/>
          <p:nvPr/>
        </p:nvSpPr>
        <p:spPr>
          <a:xfrm>
            <a:off x="5665784" y="5181868"/>
            <a:ext cx="1013255" cy="50662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A0FEB7-DBE8-CB2F-A22D-51A2053BF1A8}"/>
              </a:ext>
            </a:extLst>
          </p:cNvPr>
          <p:cNvSpPr/>
          <p:nvPr/>
        </p:nvSpPr>
        <p:spPr>
          <a:xfrm>
            <a:off x="7041782" y="4239301"/>
            <a:ext cx="1013255" cy="5066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2763D27-ACCD-4ECE-817A-8CA46BCBC04F}"/>
              </a:ext>
            </a:extLst>
          </p:cNvPr>
          <p:cNvSpPr/>
          <p:nvPr/>
        </p:nvSpPr>
        <p:spPr>
          <a:xfrm>
            <a:off x="5665783" y="4311011"/>
            <a:ext cx="1013255" cy="48772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C140029-E56F-1E78-CB85-229B495DE3B6}"/>
              </a:ext>
            </a:extLst>
          </p:cNvPr>
          <p:cNvSpPr/>
          <p:nvPr/>
        </p:nvSpPr>
        <p:spPr>
          <a:xfrm>
            <a:off x="7041782" y="3138288"/>
            <a:ext cx="1013255" cy="5066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74E7C34-6EFE-6744-F1C1-8BA61EABEEFF}"/>
              </a:ext>
            </a:extLst>
          </p:cNvPr>
          <p:cNvSpPr/>
          <p:nvPr/>
        </p:nvSpPr>
        <p:spPr>
          <a:xfrm>
            <a:off x="7041782" y="5131929"/>
            <a:ext cx="1013255" cy="5066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乗算記号 17">
            <a:extLst>
              <a:ext uri="{FF2B5EF4-FFF2-40B4-BE49-F238E27FC236}">
                <a16:creationId xmlns:a16="http://schemas.microsoft.com/office/drawing/2014/main" id="{2176AF13-4607-003D-0E7E-259163455594}"/>
              </a:ext>
            </a:extLst>
          </p:cNvPr>
          <p:cNvSpPr/>
          <p:nvPr/>
        </p:nvSpPr>
        <p:spPr>
          <a:xfrm>
            <a:off x="6024906" y="2914882"/>
            <a:ext cx="325149" cy="249533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乗算記号 18">
            <a:extLst>
              <a:ext uri="{FF2B5EF4-FFF2-40B4-BE49-F238E27FC236}">
                <a16:creationId xmlns:a16="http://schemas.microsoft.com/office/drawing/2014/main" id="{7019DA2B-3D36-51E9-0C11-B6264CC5A095}"/>
              </a:ext>
            </a:extLst>
          </p:cNvPr>
          <p:cNvSpPr/>
          <p:nvPr/>
        </p:nvSpPr>
        <p:spPr>
          <a:xfrm>
            <a:off x="7427138" y="4844546"/>
            <a:ext cx="325149" cy="249533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乗算記号 19">
            <a:extLst>
              <a:ext uri="{FF2B5EF4-FFF2-40B4-BE49-F238E27FC236}">
                <a16:creationId xmlns:a16="http://schemas.microsoft.com/office/drawing/2014/main" id="{1B600F56-02A2-D4FA-C223-E0A93910D1B4}"/>
              </a:ext>
            </a:extLst>
          </p:cNvPr>
          <p:cNvSpPr/>
          <p:nvPr/>
        </p:nvSpPr>
        <p:spPr>
          <a:xfrm>
            <a:off x="5975172" y="4877066"/>
            <a:ext cx="325149" cy="249533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乗算記号 20">
            <a:extLst>
              <a:ext uri="{FF2B5EF4-FFF2-40B4-BE49-F238E27FC236}">
                <a16:creationId xmlns:a16="http://schemas.microsoft.com/office/drawing/2014/main" id="{3601AFE7-19BD-950A-4353-0B02B87C7952}"/>
              </a:ext>
            </a:extLst>
          </p:cNvPr>
          <p:cNvSpPr/>
          <p:nvPr/>
        </p:nvSpPr>
        <p:spPr>
          <a:xfrm>
            <a:off x="7350266" y="2907952"/>
            <a:ext cx="325149" cy="249533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810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４つをクロスして戦略を立てる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（１）</a:t>
            </a:r>
            <a:r>
              <a:rPr lang="ja-JP" altLang="en-US" sz="32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強み</a:t>
            </a:r>
            <a:r>
              <a:rPr lang="en-US" altLang="ja-JP" sz="3200" b="1" kern="0" dirty="0">
                <a:latin typeface="+mn-ea"/>
                <a:cs typeface="ＭＳ Ｐゴシック" panose="020B0600070205080204" pitchFamily="50" charset="-128"/>
              </a:rPr>
              <a:t>×</a:t>
            </a:r>
            <a:r>
              <a:rPr lang="ja-JP" altLang="en-US" sz="3200" b="1" kern="0" dirty="0">
                <a:solidFill>
                  <a:srgbClr val="00B0F0"/>
                </a:solidFill>
                <a:latin typeface="+mn-ea"/>
                <a:cs typeface="ＭＳ Ｐゴシック" panose="020B0600070205080204" pitchFamily="50" charset="-128"/>
              </a:rPr>
              <a:t>機会</a:t>
            </a:r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　積極化戦略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1"/>
            <a:ext cx="10515600" cy="38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自社の「強み」を活かして、「機会（ビジネスチャンス）」に対して、どんな行動や施策をとれば良いのかを検討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</a:b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経営資源に乏しい小規模企業にとって、全方位的な戦略をとることは、なかなか難しいのが実情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クロス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SWOT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分析では、「強み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×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機会」に注目して、「有望なビジネスチャンスに対して良いところを活かしていく戦略」を考えることが一番大切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戦略策定は、「積極化戦略（強み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×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機会）」を最優先に考える</a:t>
            </a:r>
          </a:p>
        </p:txBody>
      </p:sp>
    </p:spTree>
    <p:extLst>
      <p:ext uri="{BB962C8B-B14F-4D97-AF65-F5344CB8AC3E}">
        <p14:creationId xmlns:p14="http://schemas.microsoft.com/office/powerpoint/2010/main" val="261353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7695-7AA8-D4EB-52CF-286D2003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経営戦略の立ち位置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68E28-2B64-7F14-BEE9-89B4459DE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①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会社が存在する意味（経営理念）を策定する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綱領指針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②会社の目指す将来のあるべき姿（ビジョン）を策定する　</a:t>
            </a:r>
            <a:r>
              <a:rPr lang="ja-JP" altLang="en-US" sz="18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ビジョン</a:t>
            </a:r>
            <a:endParaRPr lang="en-US" altLang="ja-JP" sz="2400" kern="100" dirty="0">
              <a:solidFill>
                <a:srgbClr val="0070C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400" dirty="0">
                <a:latin typeface="+mn-ea"/>
              </a:rPr>
              <a:t>　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☞</a:t>
            </a:r>
            <a:r>
              <a:rPr kumimoji="1" lang="ja-JP" altLang="en-US" sz="2400" dirty="0">
                <a:latin typeface="+mn-ea"/>
              </a:rPr>
              <a:t>③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会社の経営戦略を社員と一緒に策定する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単会年間事業計画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④会社の経営戦術を社員と一緒に策定する　</a:t>
            </a:r>
            <a:r>
              <a:rPr lang="ja-JP" altLang="en-US" sz="18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委員会年間事業計画</a:t>
            </a:r>
            <a:endParaRPr lang="en-US" altLang="ja-JP" sz="2400" kern="100" dirty="0">
              <a:solidFill>
                <a:srgbClr val="0070C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⑤会社の行動計画を社員と一緒に策定する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委員会年間スケジュール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⑥みんなで実行する　　　　　　　　　　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役員会･委員会･事業など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8597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４つをクロスして戦略を立てる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（２）</a:t>
            </a:r>
            <a:r>
              <a:rPr lang="ja-JP" altLang="en-US" sz="32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強み</a:t>
            </a:r>
            <a:r>
              <a:rPr lang="en-US" altLang="ja-JP" sz="3200" b="1" kern="0" dirty="0">
                <a:latin typeface="+mn-ea"/>
                <a:cs typeface="ＭＳ Ｐゴシック" panose="020B0600070205080204" pitchFamily="50" charset="-128"/>
              </a:rPr>
              <a:t>×</a:t>
            </a:r>
            <a:r>
              <a:rPr lang="ja-JP" altLang="en-US" sz="3200" b="1" kern="0" dirty="0">
                <a:solidFill>
                  <a:srgbClr val="00B050"/>
                </a:solidFill>
                <a:latin typeface="+mn-ea"/>
                <a:cs typeface="ＭＳ Ｐゴシック" panose="020B0600070205080204" pitchFamily="50" charset="-128"/>
              </a:rPr>
              <a:t>脅威</a:t>
            </a:r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　差別化戦略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1"/>
            <a:ext cx="10515600" cy="3239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競合や市場縮小などの「脅威」に対して、自社の「強み」を使って、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どうやって切り抜けていくかを考える戦略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競合他社に対する差別化などが戦略の中心になります。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271910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４つをクロスして戦略を立てる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（３）</a:t>
            </a:r>
            <a:r>
              <a:rPr lang="ja-JP" altLang="en-US" sz="3200" b="1" kern="0" dirty="0">
                <a:solidFill>
                  <a:srgbClr val="FFC000"/>
                </a:solidFill>
                <a:latin typeface="+mn-ea"/>
                <a:cs typeface="ＭＳ Ｐゴシック" panose="020B0600070205080204" pitchFamily="50" charset="-128"/>
              </a:rPr>
              <a:t>弱み</a:t>
            </a:r>
            <a:r>
              <a:rPr lang="en-US" altLang="ja-JP" sz="3200" b="1" kern="0" dirty="0">
                <a:latin typeface="+mn-ea"/>
                <a:cs typeface="ＭＳ Ｐゴシック" panose="020B0600070205080204" pitchFamily="50" charset="-128"/>
              </a:rPr>
              <a:t>×</a:t>
            </a:r>
            <a:r>
              <a:rPr lang="ja-JP" altLang="en-US" sz="3200" b="1" kern="0" dirty="0">
                <a:solidFill>
                  <a:srgbClr val="00B0F0"/>
                </a:solidFill>
                <a:latin typeface="+mn-ea"/>
                <a:cs typeface="ＭＳ Ｐゴシック" panose="020B0600070205080204" pitchFamily="50" charset="-128"/>
              </a:rPr>
              <a:t>機会</a:t>
            </a:r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　改善戦略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2"/>
            <a:ext cx="10515600" cy="3169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ビジネスチャンス（機会）を活かすために、弱みを補強したり、改善したりする戦略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弱み・ウィークポイントを克服するのには時間がかかることが多い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少しずつ段階的に進める必要あり</a:t>
            </a:r>
          </a:p>
        </p:txBody>
      </p:sp>
    </p:spTree>
    <p:extLst>
      <p:ext uri="{BB962C8B-B14F-4D97-AF65-F5344CB8AC3E}">
        <p14:creationId xmlns:p14="http://schemas.microsoft.com/office/powerpoint/2010/main" val="328627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４つをクロスして戦略を立てる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（４）</a:t>
            </a:r>
            <a:r>
              <a:rPr lang="ja-JP" altLang="en-US" sz="3200" b="1" kern="0" dirty="0">
                <a:solidFill>
                  <a:srgbClr val="FFC000"/>
                </a:solidFill>
                <a:latin typeface="+mn-ea"/>
                <a:cs typeface="ＭＳ Ｐゴシック" panose="020B0600070205080204" pitchFamily="50" charset="-128"/>
              </a:rPr>
              <a:t>弱み</a:t>
            </a:r>
            <a:r>
              <a:rPr lang="en-US" altLang="ja-JP" sz="3200" b="1" kern="0" dirty="0">
                <a:latin typeface="+mn-ea"/>
                <a:cs typeface="ＭＳ Ｐゴシック" panose="020B0600070205080204" pitchFamily="50" charset="-128"/>
              </a:rPr>
              <a:t>×</a:t>
            </a:r>
            <a:r>
              <a:rPr lang="ja-JP" altLang="en-US" sz="3200" b="1" kern="0" dirty="0">
                <a:solidFill>
                  <a:srgbClr val="00B050"/>
                </a:solidFill>
                <a:latin typeface="+mn-ea"/>
                <a:cs typeface="ＭＳ Ｐゴシック" panose="020B0600070205080204" pitchFamily="50" charset="-128"/>
              </a:rPr>
              <a:t>脅威</a:t>
            </a:r>
            <a:r>
              <a:rPr lang="ja-JP" altLang="en-US" sz="3200" b="1" kern="0" dirty="0">
                <a:latin typeface="+mn-ea"/>
                <a:cs typeface="ＭＳ Ｐゴシック" panose="020B0600070205080204" pitchFamily="50" charset="-128"/>
              </a:rPr>
              <a:t>　（防衛・撤退）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1"/>
            <a:ext cx="10515600" cy="1837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「脅威」の影響を最小限にとどめるための防衛的な戦略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最終的には、事業の撤退も視野に入れる必要あり</a:t>
            </a:r>
          </a:p>
        </p:txBody>
      </p:sp>
    </p:spTree>
    <p:extLst>
      <p:ext uri="{BB962C8B-B14F-4D97-AF65-F5344CB8AC3E}">
        <p14:creationId xmlns:p14="http://schemas.microsoft.com/office/powerpoint/2010/main" val="1795017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SWOT</a:t>
            </a:r>
            <a:r>
              <a:rPr kumimoji="1" lang="ja-JP" altLang="en-US" dirty="0"/>
              <a:t>は切り口を工夫すること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自社の商品やサービスは１つだけではない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3543027"/>
            <a:ext cx="10515600" cy="248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全社比較ではわかりにくい　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より細かく区分することで分析の精度が上がる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1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・商品サービスごと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　・部門ごと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　・支店ごと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　・競合ごと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8B976FC-7B52-5023-32ED-7B1593A775C3}"/>
              </a:ext>
            </a:extLst>
          </p:cNvPr>
          <p:cNvSpPr txBox="1">
            <a:spLocks/>
          </p:cNvSpPr>
          <p:nvPr/>
        </p:nvSpPr>
        <p:spPr>
          <a:xfrm>
            <a:off x="838200" y="2513602"/>
            <a:ext cx="105156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　☞ </a:t>
            </a:r>
            <a:r>
              <a:rPr lang="en-US" altLang="ja-JP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SWOT</a:t>
            </a:r>
            <a:r>
              <a:rPr lang="ja-JP" altLang="en-US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も１つだけではない　</a:t>
            </a:r>
          </a:p>
        </p:txBody>
      </p:sp>
    </p:spTree>
    <p:extLst>
      <p:ext uri="{BB962C8B-B14F-4D97-AF65-F5344CB8AC3E}">
        <p14:creationId xmlns:p14="http://schemas.microsoft.com/office/powerpoint/2010/main" val="3891164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グループワークで</a:t>
            </a:r>
            <a:r>
              <a:rPr kumimoji="1" lang="ja-JP" altLang="en-US" dirty="0"/>
              <a:t>実施する場合は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40981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思い込みが邪魔をする（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多様な意見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を歓迎）</a:t>
            </a:r>
          </a:p>
          <a:p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事実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（現場の声、顧客の声等）に基づいて整理する</a:t>
            </a: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付箋を使ってたくさん書き出そう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3543027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※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同じ付箋がたくさんあるってことはみんなが思っていること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4C619CE-9B3E-00F1-1F05-C5BC0185F21E}"/>
              </a:ext>
            </a:extLst>
          </p:cNvPr>
          <p:cNvSpPr txBox="1">
            <a:spLocks/>
          </p:cNvSpPr>
          <p:nvPr/>
        </p:nvSpPr>
        <p:spPr>
          <a:xfrm>
            <a:off x="838200" y="4220482"/>
            <a:ext cx="10515600" cy="67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人の意見にどんどん</a:t>
            </a:r>
            <a:r>
              <a:rPr lang="ja-JP" altLang="en-US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相乗り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する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AAEDB15-23CD-7DC8-B18B-E31D800CB142}"/>
              </a:ext>
            </a:extLst>
          </p:cNvPr>
          <p:cNvSpPr txBox="1">
            <a:spLocks/>
          </p:cNvSpPr>
          <p:nvPr/>
        </p:nvSpPr>
        <p:spPr>
          <a:xfrm>
            <a:off x="949234" y="4883898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400" b="1" kern="0" dirty="0">
                <a:latin typeface="+mn-ea"/>
                <a:cs typeface="ＭＳ Ｐゴシック" panose="020B0600070205080204" pitchFamily="50" charset="-128"/>
              </a:rPr>
              <a:t>☞便乗のアイデアから新アイデアが生まれることも</a:t>
            </a:r>
          </a:p>
        </p:txBody>
      </p:sp>
    </p:spTree>
    <p:extLst>
      <p:ext uri="{BB962C8B-B14F-4D97-AF65-F5344CB8AC3E}">
        <p14:creationId xmlns:p14="http://schemas.microsoft.com/office/powerpoint/2010/main" val="235280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7695-7AA8-D4EB-52CF-286D2003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戦略を立てることの意義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68E28-2B64-7F14-BEE9-89B4459D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16" y="189969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売上は第１領域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経営者の仕事は第２領域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目先のことばかり考えていては先細り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そうは言っても時間がない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第３領域、第４領域を削って</a:t>
            </a:r>
            <a:endParaRPr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第２領域に充てる時間を増やす！</a:t>
            </a:r>
            <a:endParaRPr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『</a:t>
            </a:r>
            <a:r>
              <a:rPr lang="ja-JP" altLang="en-US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やめる・減らす・任せる</a:t>
            </a:r>
            <a:r>
              <a:rPr lang="en-US" altLang="ja-JP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』</a:t>
            </a:r>
          </a:p>
          <a:p>
            <a:pPr algn="just"/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</a:t>
            </a:r>
            <a:r>
              <a:rPr lang="ja-JP" altLang="en-US" sz="1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出典：</a:t>
            </a:r>
            <a:r>
              <a:rPr lang="en-US" altLang="ja-JP" sz="1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FUJIFILM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670EB44-EB77-01BA-6B1B-9E4B2DBB7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5255416" cy="426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0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7695-7AA8-D4EB-52CF-286D2003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戦略を立てることの意義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68E28-2B64-7F14-BEE9-89B4459DE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・長期</a:t>
            </a:r>
            <a:r>
              <a:rPr lang="ja-JP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的な視点で目指すべき方向性を練ること</a:t>
            </a:r>
            <a:endParaRPr lang="en-US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What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で考える（</a:t>
            </a:r>
            <a:r>
              <a:rPr lang="en-US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What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は戦略）</a:t>
            </a:r>
            <a:r>
              <a:rPr lang="en-US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How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で考えない（</a:t>
            </a:r>
            <a:r>
              <a:rPr lang="en-US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How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は戦術）</a:t>
            </a:r>
            <a:endParaRPr lang="en-US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戦略とは戦いを省略すること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戦術は戦い方</a:t>
            </a:r>
            <a:endParaRPr lang="en-US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経営資源（ヒト・モノ・カネ）を有限であり、無用な戦いをしない</a:t>
            </a:r>
            <a:endParaRPr lang="en-US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いかに戦わずして目的を達成するか</a:t>
            </a:r>
          </a:p>
          <a:p>
            <a:endParaRPr lang="en-US" altLang="ja-JP" sz="2800" dirty="0">
              <a:latin typeface="+mn-ea"/>
            </a:endParaRPr>
          </a:p>
          <a:p>
            <a:r>
              <a:rPr kumimoji="1" lang="ja-JP" altLang="en-US" sz="2200" dirty="0">
                <a:latin typeface="+mn-ea"/>
              </a:rPr>
              <a:t>☞</a:t>
            </a:r>
            <a:r>
              <a:rPr kumimoji="1" lang="ja-JP" altLang="en-US" sz="2200" b="1" dirty="0">
                <a:solidFill>
                  <a:schemeClr val="accent2"/>
                </a:solidFill>
                <a:latin typeface="+mn-ea"/>
              </a:rPr>
              <a:t>戦略を立てるには、まずは分析から！</a:t>
            </a:r>
            <a:endParaRPr kumimoji="1" lang="en-US" altLang="ja-JP" sz="2200" b="1" dirty="0">
              <a:solidFill>
                <a:schemeClr val="accent2"/>
              </a:solidFill>
              <a:latin typeface="+mn-ea"/>
            </a:endParaRPr>
          </a:p>
          <a:p>
            <a:r>
              <a:rPr lang="ja-JP" altLang="en-US" sz="2200" b="1" dirty="0">
                <a:latin typeface="+mn-ea"/>
              </a:rPr>
              <a:t>☞</a:t>
            </a:r>
            <a:r>
              <a:rPr lang="en-US" altLang="ja-JP" sz="2200" b="1" dirty="0">
                <a:solidFill>
                  <a:schemeClr val="accent2"/>
                </a:solidFill>
                <a:latin typeface="+mn-ea"/>
              </a:rPr>
              <a:t>SWOT</a:t>
            </a:r>
            <a:r>
              <a:rPr lang="ja-JP" altLang="en-US" sz="2200" b="1" dirty="0">
                <a:solidFill>
                  <a:schemeClr val="accent2"/>
                </a:solidFill>
                <a:latin typeface="+mn-ea"/>
              </a:rPr>
              <a:t>分析で自社を見つめてみよう！戦略の素材を見つけ出せ！</a:t>
            </a:r>
            <a:endParaRPr lang="en-US" altLang="ja-JP" sz="2200" b="1" dirty="0">
              <a:solidFill>
                <a:schemeClr val="accent2"/>
              </a:solidFill>
              <a:latin typeface="+mn-ea"/>
            </a:endParaRPr>
          </a:p>
          <a:p>
            <a:r>
              <a:rPr lang="ja-JP" altLang="en-US" sz="2200" b="1" dirty="0">
                <a:latin typeface="+mn-ea"/>
              </a:rPr>
              <a:t>☞</a:t>
            </a:r>
            <a:r>
              <a:rPr lang="en-US" altLang="ja-JP" sz="2200" b="1" dirty="0">
                <a:solidFill>
                  <a:schemeClr val="accent2"/>
                </a:solidFill>
                <a:latin typeface="+mn-ea"/>
              </a:rPr>
              <a:t>SWOT</a:t>
            </a:r>
            <a:r>
              <a:rPr lang="ja-JP" altLang="en-US" sz="2200" b="1" dirty="0">
                <a:solidFill>
                  <a:schemeClr val="accent2"/>
                </a:solidFill>
                <a:latin typeface="+mn-ea"/>
              </a:rPr>
              <a:t>を</a:t>
            </a:r>
            <a:r>
              <a:rPr kumimoji="1" lang="ja-JP" altLang="en-US" sz="2200" b="1" dirty="0">
                <a:solidFill>
                  <a:schemeClr val="accent2"/>
                </a:solidFill>
                <a:latin typeface="+mn-ea"/>
              </a:rPr>
              <a:t>クロスさせればおのずと戦略が見えてくる！</a:t>
            </a:r>
          </a:p>
          <a:p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500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F85D7-DD06-5536-36F4-9732DD2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2"/>
                </a:solidFill>
              </a:rPr>
              <a:t>S</a:t>
            </a:r>
            <a:r>
              <a:rPr kumimoji="1" lang="en-US" altLang="ja-JP" dirty="0">
                <a:solidFill>
                  <a:schemeClr val="accent4"/>
                </a:solidFill>
              </a:rPr>
              <a:t>W</a:t>
            </a:r>
            <a:r>
              <a:rPr kumimoji="1" lang="en-US" altLang="ja-JP" dirty="0">
                <a:solidFill>
                  <a:srgbClr val="00B0F0"/>
                </a:solidFill>
              </a:rPr>
              <a:t>O</a:t>
            </a:r>
            <a:r>
              <a:rPr kumimoji="1" lang="en-US" altLang="ja-JP" dirty="0">
                <a:solidFill>
                  <a:srgbClr val="00B050"/>
                </a:solidFill>
              </a:rPr>
              <a:t>T</a:t>
            </a:r>
            <a:r>
              <a:rPr lang="ja-JP" altLang="en-US" dirty="0"/>
              <a:t>で自社の現状を分析してみよう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768AEE-C24F-4084-750F-424FF79E2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4992"/>
            <a:ext cx="10515600" cy="39506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kumimoji="1" lang="ja-JP" altLang="en-US" sz="2400" b="1" dirty="0"/>
              <a:t>４つに分けて書きまくるだけ！具体的にたくさん！質より量！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9A5D3BE-4199-F5D6-B149-86219B892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01052"/>
              </p:ext>
            </p:extLst>
          </p:nvPr>
        </p:nvGraphicFramePr>
        <p:xfrm>
          <a:off x="850174" y="2224990"/>
          <a:ext cx="10491651" cy="3736300"/>
        </p:xfrm>
        <a:graphic>
          <a:graphicData uri="http://schemas.openxmlformats.org/drawingml/2006/table">
            <a:tbl>
              <a:tblPr firstRow="1" firstCol="1" bandRow="1"/>
              <a:tblGrid>
                <a:gridCol w="1792033">
                  <a:extLst>
                    <a:ext uri="{9D8B030D-6E8A-4147-A177-3AD203B41FA5}">
                      <a16:colId xmlns:a16="http://schemas.microsoft.com/office/drawing/2014/main" val="954305041"/>
                    </a:ext>
                  </a:extLst>
                </a:gridCol>
                <a:gridCol w="4327568">
                  <a:extLst>
                    <a:ext uri="{9D8B030D-6E8A-4147-A177-3AD203B41FA5}">
                      <a16:colId xmlns:a16="http://schemas.microsoft.com/office/drawing/2014/main" val="96068338"/>
                    </a:ext>
                  </a:extLst>
                </a:gridCol>
                <a:gridCol w="4372050">
                  <a:extLst>
                    <a:ext uri="{9D8B030D-6E8A-4147-A177-3AD203B41FA5}">
                      <a16:colId xmlns:a16="http://schemas.microsoft.com/office/drawing/2014/main" val="1781027158"/>
                    </a:ext>
                  </a:extLst>
                </a:gridCol>
              </a:tblGrid>
              <a:tr h="428756">
                <a:tc>
                  <a:txBody>
                    <a:bodyPr/>
                    <a:lstStyle/>
                    <a:p>
                      <a:endParaRPr lang="ja-JP" sz="2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プラス要因</a:t>
                      </a:r>
                      <a:endParaRPr lang="ja-JP" sz="2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マイナス要因</a:t>
                      </a:r>
                      <a:endParaRPr lang="ja-JP" sz="2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677342"/>
                  </a:ext>
                </a:extLst>
              </a:tr>
              <a:tr h="1559540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内部環境</a:t>
                      </a:r>
                      <a:endParaRPr lang="ja-JP" sz="2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sz="2400" b="1" kern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強み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en-US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Strength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）</a:t>
                      </a:r>
                      <a:br>
                        <a:rPr lang="en-US" sz="28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</a:br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自社の持つ強みや長所</a:t>
                      </a:r>
                      <a:r>
                        <a:rPr lang="ja-JP" altLang="en-US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や</a:t>
                      </a:r>
                      <a:endParaRPr lang="en-US" altLang="ja-JP" sz="2000" kern="0" dirty="0"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得意なことなど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sz="2400" b="1" kern="0" dirty="0">
                          <a:solidFill>
                            <a:srgbClr val="FFC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弱み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en-US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Weakness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）</a:t>
                      </a:r>
                      <a:br>
                        <a:rPr lang="en-US" sz="24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</a:br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自社の持つ弱みや</a:t>
                      </a:r>
                      <a:endParaRPr lang="en-US" altLang="ja-JP" sz="2000" kern="0" dirty="0"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短所</a:t>
                      </a:r>
                      <a:r>
                        <a:rPr lang="ja-JP" altLang="en-US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や</a:t>
                      </a:r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苦手なことなど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763295"/>
                  </a:ext>
                </a:extLst>
              </a:tr>
              <a:tr h="1559540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外部環境</a:t>
                      </a:r>
                      <a:endParaRPr lang="ja-JP" sz="2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sz="2400" b="1" kern="0" dirty="0">
                          <a:solidFill>
                            <a:srgbClr val="00B0F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機会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en-US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Opportunity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）</a:t>
                      </a:r>
                      <a:br>
                        <a:rPr lang="en-US" sz="28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</a:br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社会や市場の変化などで</a:t>
                      </a:r>
                      <a:endParaRPr lang="en-US" altLang="ja-JP" sz="2000" kern="0" dirty="0"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プラスに働くこと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sz="2400" b="1" kern="0" dirty="0">
                          <a:solidFill>
                            <a:srgbClr val="00B05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脅威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en-US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Threat</a:t>
                      </a:r>
                      <a:r>
                        <a:rPr lang="ja-JP" sz="2400" b="1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）</a:t>
                      </a:r>
                      <a:br>
                        <a:rPr lang="en-US" sz="28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</a:br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社会や市場の変化などで</a:t>
                      </a:r>
                      <a:endParaRPr lang="en-US" altLang="ja-JP" sz="2000" kern="0" dirty="0"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lang="ja-JP" sz="2000" kern="0" dirty="0"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マイナスに働くこと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>
                    <a:lnL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83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99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2206FFF-6945-842A-4DE1-18BBFB8DE776}"/>
              </a:ext>
            </a:extLst>
          </p:cNvPr>
          <p:cNvSpPr/>
          <p:nvPr/>
        </p:nvSpPr>
        <p:spPr>
          <a:xfrm>
            <a:off x="596685" y="906651"/>
            <a:ext cx="10872061" cy="1108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8338925-B3F6-9C66-BEF9-0233645DE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009" y="527857"/>
            <a:ext cx="3979323" cy="558622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15BF428-21D9-1A7C-20A4-BC12F92831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/>
          <a:stretch/>
        </p:blipFill>
        <p:spPr>
          <a:xfrm>
            <a:off x="6428712" y="681037"/>
            <a:ext cx="3743960" cy="534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1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2"/>
                </a:solidFill>
              </a:rPr>
              <a:t>『</a:t>
            </a:r>
            <a:r>
              <a:rPr kumimoji="1" lang="ja-JP" altLang="en-US" dirty="0">
                <a:solidFill>
                  <a:schemeClr val="accent2"/>
                </a:solidFill>
              </a:rPr>
              <a:t>強み</a:t>
            </a:r>
            <a:r>
              <a:rPr kumimoji="1" lang="en-US" altLang="ja-JP" dirty="0">
                <a:solidFill>
                  <a:schemeClr val="accent2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/>
          <a:lstStyle/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（１）顧客の視点で考える</a:t>
            </a:r>
            <a:endParaRPr lang="en-US" altLang="ja-JP" b="1" kern="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F7F89B-3227-CA84-8407-5B645002F259}"/>
              </a:ext>
            </a:extLst>
          </p:cNvPr>
          <p:cNvSpPr/>
          <p:nvPr/>
        </p:nvSpPr>
        <p:spPr>
          <a:xfrm>
            <a:off x="919161" y="2535420"/>
            <a:ext cx="5614803" cy="1814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◆</a:t>
            </a:r>
            <a:r>
              <a:rPr lang="ja-JP" altLang="ja-JP" b="1" u="sng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なぜ</a:t>
            </a:r>
            <a:r>
              <a:rPr lang="ja-JP" altLang="ja-JP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、お客さまは来店してくれるのか</a:t>
            </a:r>
            <a:endParaRPr lang="en-US" altLang="ja-JP" b="1" kern="0" dirty="0"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◆</a:t>
            </a:r>
            <a:r>
              <a:rPr lang="ja-JP" altLang="ja-JP" b="1" u="sng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なぜ</a:t>
            </a:r>
            <a:r>
              <a:rPr lang="ja-JP" altLang="ja-JP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、当社の商品を買うのか</a:t>
            </a:r>
            <a:endParaRPr lang="en-US" altLang="ja-JP" b="1" kern="0" dirty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◆</a:t>
            </a:r>
            <a:r>
              <a:rPr lang="ja-JP" altLang="ja-JP" b="1" u="sng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なぜ</a:t>
            </a:r>
            <a:r>
              <a:rPr lang="ja-JP" altLang="ja-JP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、取引先は付き合いを続けているのか</a:t>
            </a:r>
            <a:endParaRPr lang="en-US" altLang="ja-JP" b="1" kern="0" dirty="0"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A942301-D11F-50CE-34E9-ED6316DCE7ED}"/>
              </a:ext>
            </a:extLst>
          </p:cNvPr>
          <p:cNvSpPr/>
          <p:nvPr/>
        </p:nvSpPr>
        <p:spPr>
          <a:xfrm>
            <a:off x="6915014" y="2535420"/>
            <a:ext cx="4438786" cy="1814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◆種類豊富なお弁当があるから</a:t>
            </a:r>
            <a:endParaRPr lang="en-US" altLang="ja-JP" b="1" kern="0" dirty="0"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◆手作りだから</a:t>
            </a:r>
            <a:endParaRPr lang="en-US" altLang="ja-JP" b="1" kern="0" dirty="0"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360000">
              <a:lnSpc>
                <a:spcPct val="150000"/>
              </a:lnSpc>
            </a:pPr>
            <a:r>
              <a:rPr lang="ja-JP" altLang="en-US" b="1" kern="0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◆いつも接客がよく、心地よいから</a:t>
            </a:r>
            <a:endParaRPr lang="en-US" altLang="ja-JP" b="1" kern="0" dirty="0"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592173B2-B90E-5D58-0DAC-28A319F1C346}"/>
              </a:ext>
            </a:extLst>
          </p:cNvPr>
          <p:cNvSpPr/>
          <p:nvPr/>
        </p:nvSpPr>
        <p:spPr>
          <a:xfrm>
            <a:off x="6357256" y="3197311"/>
            <a:ext cx="696686" cy="49085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C428404-ADF4-E267-7009-D7795E32F470}"/>
              </a:ext>
            </a:extLst>
          </p:cNvPr>
          <p:cNvSpPr/>
          <p:nvPr/>
        </p:nvSpPr>
        <p:spPr>
          <a:xfrm>
            <a:off x="6987571" y="2310453"/>
            <a:ext cx="540102" cy="54010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+mn-ea"/>
              </a:rPr>
              <a:t>例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838200" y="5081625"/>
            <a:ext cx="10515600" cy="1063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ja-JP" sz="2000" kern="0" dirty="0">
                <a:effectLst/>
                <a:latin typeface="+mn-ea"/>
                <a:cs typeface="ＭＳ Ｐゴシック" panose="020B0600070205080204" pitchFamily="50" charset="-128"/>
              </a:rPr>
              <a:t>お客さまからアンケートで意見を集めたり、取引先からヒアリングしたりしても良いでしょう。</a:t>
            </a:r>
            <a:br>
              <a:rPr lang="en-US" altLang="ja-JP" sz="2000" kern="0" dirty="0">
                <a:effectLst/>
                <a:latin typeface="+mn-ea"/>
                <a:cs typeface="ＭＳ Ｐゴシック" panose="020B0600070205080204" pitchFamily="50" charset="-128"/>
              </a:rPr>
            </a:br>
            <a:r>
              <a:rPr lang="ja-JP" altLang="ja-JP" sz="2000" kern="0" dirty="0">
                <a:effectLst/>
                <a:latin typeface="+mn-ea"/>
                <a:cs typeface="ＭＳ Ｐゴシック" panose="020B0600070205080204" pitchFamily="50" charset="-128"/>
              </a:rPr>
              <a:t>顧客の視点に立つことで、自社の「強み」が見えてきます。</a:t>
            </a:r>
            <a:endParaRPr lang="ja-JP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A34E948-8FF4-B14B-5D5F-94CEAC0E8321}"/>
              </a:ext>
            </a:extLst>
          </p:cNvPr>
          <p:cNvSpPr txBox="1"/>
          <p:nvPr/>
        </p:nvSpPr>
        <p:spPr>
          <a:xfrm>
            <a:off x="1245325" y="4350057"/>
            <a:ext cx="5111931" cy="468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kern="0" dirty="0"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と、自身に問いかけてみてください。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78627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2"/>
                </a:solidFill>
              </a:rPr>
              <a:t>『</a:t>
            </a:r>
            <a:r>
              <a:rPr kumimoji="1" lang="ja-JP" altLang="en-US" dirty="0">
                <a:solidFill>
                  <a:schemeClr val="accent2"/>
                </a:solidFill>
              </a:rPr>
              <a:t>強み</a:t>
            </a:r>
            <a:r>
              <a:rPr kumimoji="1" lang="en-US" altLang="ja-JP" dirty="0">
                <a:solidFill>
                  <a:schemeClr val="accent2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>
            <a:normAutofit/>
          </a:bodyPr>
          <a:lstStyle/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（２）競合他社と比較してみる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1"/>
            <a:ext cx="10515600" cy="38803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お客さんは、他社と比較して「良いところがある」から自社を選んでいるのではないか</a:t>
            </a:r>
            <a:r>
              <a:rPr lang="en-US" altLang="ja-JP" sz="1800" b="1" kern="0" dirty="0">
                <a:effectLst/>
                <a:latin typeface="+mn-ea"/>
                <a:cs typeface="ＭＳ Ｐゴシック" panose="020B0600070205080204" pitchFamily="50" charset="-128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・「強み」を見つけるためには競合調査が欠かせない。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・競合店の様子を見に行ったり、競合店の商品を実際に使ってみたりして、自社の商品やサービスとの</a:t>
            </a:r>
            <a:endParaRPr lang="en-US" altLang="ja-JP" sz="1800" b="1" kern="0" dirty="0"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比較してみましょう。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・また、競合他社のホームページを確認するのも、手軽な方法です。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・一度調査したら終わりではありません。競合も日々進歩していますから、定期的に競合調査するように</a:t>
            </a:r>
            <a:endParaRPr lang="en-US" altLang="ja-JP" sz="1800" b="1" kern="0" dirty="0"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1800" b="1" kern="0" dirty="0">
                <a:effectLst/>
                <a:latin typeface="+mn-ea"/>
                <a:cs typeface="ＭＳ Ｐゴシック" panose="020B0600070205080204" pitchFamily="50" charset="-128"/>
              </a:rPr>
              <a:t>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49211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2"/>
                </a:solidFill>
              </a:rPr>
              <a:t>『</a:t>
            </a:r>
            <a:r>
              <a:rPr kumimoji="1" lang="ja-JP" altLang="en-US" dirty="0">
                <a:solidFill>
                  <a:schemeClr val="accent2"/>
                </a:solidFill>
              </a:rPr>
              <a:t>強み</a:t>
            </a:r>
            <a:r>
              <a:rPr kumimoji="1" lang="en-US" altLang="ja-JP" dirty="0">
                <a:solidFill>
                  <a:schemeClr val="accent2"/>
                </a:solidFill>
              </a:rPr>
              <a:t>』</a:t>
            </a:r>
            <a:r>
              <a:rPr kumimoji="1" lang="ja-JP" altLang="en-US" dirty="0"/>
              <a:t>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"/>
          </a:xfrm>
        </p:spPr>
        <p:txBody>
          <a:bodyPr>
            <a:normAutofit/>
          </a:bodyPr>
          <a:lstStyle/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（３）従業員や仕入業者等に聞いてみる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2612571"/>
            <a:ext cx="10515600" cy="38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・従業員に「うちの会社の強みはどこか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?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」を聞いてみる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・営業、経理、製造などの部門によっても「強み」の視点は異なります自分では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発想できない思わぬ発見がある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・仕入業者や外注先に聞いてみる</a:t>
            </a:r>
            <a:endParaRPr lang="en-US" altLang="ja-JP" sz="1800" b="1" kern="0" dirty="0">
              <a:latin typeface="+mn-ea"/>
              <a:cs typeface="ＭＳ Ｐゴシック" panose="020B060007020508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・税理士や社労士などの第三者である専門家の目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客観的な強み（弱みも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…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）が分かるかも</a:t>
            </a:r>
          </a:p>
        </p:txBody>
      </p:sp>
    </p:spTree>
    <p:extLst>
      <p:ext uri="{BB962C8B-B14F-4D97-AF65-F5344CB8AC3E}">
        <p14:creationId xmlns:p14="http://schemas.microsoft.com/office/powerpoint/2010/main" val="1771191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23E76"/>
      </a:accent1>
      <a:accent2>
        <a:srgbClr val="D70C18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D70C18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1645</Words>
  <Application>Microsoft Office PowerPoint</Application>
  <PresentationFormat>ワイド画面</PresentationFormat>
  <Paragraphs>162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游ゴシック</vt:lpstr>
      <vt:lpstr>游ゴシック Light</vt:lpstr>
      <vt:lpstr>游明朝</vt:lpstr>
      <vt:lpstr>Arial</vt:lpstr>
      <vt:lpstr>Bahnschrift SemiBold SemiConden</vt:lpstr>
      <vt:lpstr>Office テーマ</vt:lpstr>
      <vt:lpstr>クロスSWOT分析</vt:lpstr>
      <vt:lpstr>経営戦略の立ち位置</vt:lpstr>
      <vt:lpstr>戦略を立てることの意義</vt:lpstr>
      <vt:lpstr>戦略を立てることの意義</vt:lpstr>
      <vt:lpstr>SWOTで自社の現状を分析してみよう</vt:lpstr>
      <vt:lpstr>PowerPoint プレゼンテーション</vt:lpstr>
      <vt:lpstr>『強み』の見つけ方</vt:lpstr>
      <vt:lpstr>『強み』の見つけ方</vt:lpstr>
      <vt:lpstr>『強み』の見つけ方</vt:lpstr>
      <vt:lpstr>『弱み』の見つけ方</vt:lpstr>
      <vt:lpstr>『弱み』の見つけ方</vt:lpstr>
      <vt:lpstr>『強み』と『弱み』の書き方</vt:lpstr>
      <vt:lpstr>『機会』と『脅威』の見つけ方</vt:lpstr>
      <vt:lpstr>『機会』と『脅威』の見つけ方</vt:lpstr>
      <vt:lpstr>『機会』と『脅威』の見つけ方</vt:lpstr>
      <vt:lpstr>『機会』と『脅威』の見つけ方</vt:lpstr>
      <vt:lpstr>４つをクロスして戦略を立てる</vt:lpstr>
      <vt:lpstr>PowerPoint プレゼンテーション</vt:lpstr>
      <vt:lpstr>４つをクロスして戦略を立てる</vt:lpstr>
      <vt:lpstr>４つをクロスして戦略を立てる</vt:lpstr>
      <vt:lpstr>４つをクロスして戦略を立てる</vt:lpstr>
      <vt:lpstr>４つをクロスして戦略を立てる</vt:lpstr>
      <vt:lpstr>SWOTは切り口を工夫すること</vt:lpstr>
      <vt:lpstr>グループワークで実施する場合は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クロスSWOT分析 やり方とコツ</dc:title>
  <dc:creator>kozakikaikei</dc:creator>
  <cp:lastModifiedBy>kozakikaikei</cp:lastModifiedBy>
  <cp:revision>211</cp:revision>
  <cp:lastPrinted>2024-01-28T00:36:36Z</cp:lastPrinted>
  <dcterms:created xsi:type="dcterms:W3CDTF">2023-07-09T01:27:25Z</dcterms:created>
  <dcterms:modified xsi:type="dcterms:W3CDTF">2024-02-13T14:06:10Z</dcterms:modified>
</cp:coreProperties>
</file>